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6858000" type="screen4x3"/>
  <p:notesSz cx="6858000" cy="9144000"/>
  <p:embeddedFontLst>
    <p:embeddedFont>
      <p:font typeface="Noto Sans Symbols" pitchFamily="2" charset="0"/>
      <p:regular r:id="rId34"/>
      <p:bold r:id="rId35"/>
    </p:embeddedFont>
    <p:embeddedFont>
      <p:font typeface="Tahoma" panose="020B0604030504040204" pitchFamily="3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hYEgBwUj0a09chtCOxljOaSOBeK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43"/>
    <p:restoredTop sz="94512"/>
  </p:normalViewPr>
  <p:slideViewPr>
    <p:cSldViewPr snapToGrid="0">
      <p:cViewPr varScale="1">
        <p:scale>
          <a:sx n="78" d="100"/>
          <a:sy n="78" d="100"/>
        </p:scale>
        <p:origin x="1120" y="17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n"/>
          <p:cNvSpPr txBox="1">
            <a:spLocks noGrp="1"/>
          </p:cNvSpPr>
          <p:nvPr>
            <p:ph type="hdr" idx="2"/>
          </p:nvPr>
        </p:nvSpPr>
        <p:spPr>
          <a:xfrm>
            <a:off x="0" y="0"/>
            <a:ext cx="2970213" cy="45561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5" name="Google Shape;5;n"/>
          <p:cNvSpPr txBox="1">
            <a:spLocks noGrp="1"/>
          </p:cNvSpPr>
          <p:nvPr>
            <p:ph type="dt" idx="10"/>
          </p:nvPr>
        </p:nvSpPr>
        <p:spPr>
          <a:xfrm>
            <a:off x="3884613" y="0"/>
            <a:ext cx="2970212" cy="455613"/>
          </a:xfrm>
          <a:prstGeom prst="rect">
            <a:avLst/>
          </a:prstGeom>
          <a:noFill/>
          <a:ln>
            <a:noFill/>
          </a:ln>
        </p:spPr>
        <p:txBody>
          <a:bodyPr spcFirstLastPara="1" wrap="square" lIns="90000" tIns="46800" rIns="90000" bIns="46800" anchor="t" anchorCtr="0">
            <a:noAutofit/>
          </a:bodyPr>
          <a:lstStyle>
            <a:lvl1pPr marR="0" lvl="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6" name="Google Shape;6;n"/>
          <p:cNvSpPr>
            <a:spLocks noGrp="1" noRot="1" noChangeAspect="1"/>
          </p:cNvSpPr>
          <p:nvPr>
            <p:ph type="sldImg" idx="3"/>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 name="Google Shape;7;n"/>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ftr" idx="11"/>
          </p:nvPr>
        </p:nvSpPr>
        <p:spPr>
          <a:xfrm>
            <a:off x="0" y="8685213"/>
            <a:ext cx="2970213"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01" name="Google Shape;201;p1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08" name="Google Shape;208;p1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5" name="Google Shape;215;p1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3: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13</a:t>
            </a:fld>
            <a:endParaRPr sz="1200">
              <a:solidFill>
                <a:srgbClr val="000000"/>
              </a:solidFill>
              <a:latin typeface="Arial"/>
              <a:ea typeface="Arial"/>
              <a:cs typeface="Arial"/>
              <a:sym typeface="Arial"/>
            </a:endParaRPr>
          </a:p>
        </p:txBody>
      </p:sp>
      <p:sp>
        <p:nvSpPr>
          <p:cNvPr id="229" name="Google Shape;229;p13: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30" name="Google Shape;230;p13: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4.5: </a:t>
            </a:r>
            <a:r>
              <a:rPr lang="en-US">
                <a:latin typeface="Arial"/>
                <a:ea typeface="Arial"/>
                <a:cs typeface="Arial"/>
                <a:sym typeface="Arial"/>
              </a:rPr>
              <a:t>After the Moon has completed its 27-1/3 day revolution around the Earth with respect to the stars, it has moved from point A to B. But the Earth has moved one month’s worth around the Sun. It takes about an extra two days for the Moon to complete its revolution around the Earth as measured with respect to the Sun.</a:t>
            </a:r>
            <a:endParaRPr>
              <a:latin typeface="Arial"/>
              <a:ea typeface="Arial"/>
              <a:cs typeface="Arial"/>
              <a:sym typeface="Arial"/>
            </a:endParaRPr>
          </a:p>
        </p:txBody>
      </p:sp>
      <p:sp>
        <p:nvSpPr>
          <p:cNvPr id="231" name="Google Shape;231;p1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4: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14</a:t>
            </a:fld>
            <a:endParaRPr sz="1200">
              <a:solidFill>
                <a:srgbClr val="000000"/>
              </a:solidFill>
              <a:latin typeface="Arial"/>
              <a:ea typeface="Arial"/>
              <a:cs typeface="Arial"/>
              <a:sym typeface="Arial"/>
            </a:endParaRPr>
          </a:p>
        </p:txBody>
      </p:sp>
      <p:sp>
        <p:nvSpPr>
          <p:cNvPr id="241" name="Google Shape;24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42" name="Google Shape;242;p14:notes"/>
          <p:cNvSpPr txBox="1">
            <a:spLocks noGrp="1"/>
          </p:cNvSpPr>
          <p:nvPr>
            <p:ph type="body" idx="1"/>
          </p:nvPr>
        </p:nvSpPr>
        <p:spPr>
          <a:xfrm>
            <a:off x="685800" y="4343400"/>
            <a:ext cx="5486400" cy="4116388"/>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15</a:t>
            </a:fld>
            <a:endParaRPr sz="1200">
              <a:solidFill>
                <a:srgbClr val="000000"/>
              </a:solidFill>
              <a:latin typeface="Arial"/>
              <a:ea typeface="Arial"/>
              <a:cs typeface="Arial"/>
              <a:sym typeface="Arial"/>
            </a:endParaRPr>
          </a:p>
        </p:txBody>
      </p:sp>
      <p:sp>
        <p:nvSpPr>
          <p:cNvPr id="252" name="Google Shape;25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53" name="Google Shape;253;p15:notes"/>
          <p:cNvSpPr txBox="1">
            <a:spLocks noGrp="1"/>
          </p:cNvSpPr>
          <p:nvPr>
            <p:ph type="body" idx="1"/>
          </p:nvPr>
        </p:nvSpPr>
        <p:spPr>
          <a:xfrm>
            <a:off x="685800" y="4343400"/>
            <a:ext cx="5486400" cy="4116388"/>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6: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16</a:t>
            </a:fld>
            <a:endParaRPr sz="1200">
              <a:solidFill>
                <a:srgbClr val="000000"/>
              </a:solidFill>
              <a:latin typeface="Arial"/>
              <a:ea typeface="Arial"/>
              <a:cs typeface="Arial"/>
              <a:sym typeface="Arial"/>
            </a:endParaRPr>
          </a:p>
        </p:txBody>
      </p:sp>
      <p:sp>
        <p:nvSpPr>
          <p:cNvPr id="328" name="Google Shape;328;p16: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29" name="Google Shape;329;p16: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4.6: </a:t>
            </a:r>
            <a:r>
              <a:rPr lang="en-US">
                <a:latin typeface="Arial"/>
                <a:ea typeface="Arial"/>
                <a:cs typeface="Arial"/>
                <a:sym typeface="Arial"/>
              </a:rPr>
              <a:t>The plane of the Moon’s orbit is tipped by 5º with respect to the plane of the Earth’s orbit, so the Moon usually passes above or below the Earth’s shadow. Therefore, we don’t have lunar eclipses most months. (The diagram is not to scale.) An actual image of the Earth and Moon, illustrating their true separation: about 30 Earth diameters. The image was obtained with the infrared camera on board the 2001 Mars Odyssey spacecraft. Taken at a wavelength of 9 μm, the image shows colder regions, such as the South Pole near the Earth’s bottom, as dark, and Australia, which is warmer, as bright. Each pixel corresponds to 900 km across, about the size of Texas.</a:t>
            </a:r>
            <a:endParaRPr/>
          </a:p>
          <a:p>
            <a:pPr marL="0" lvl="0" indent="0" algn="l" rtl="0">
              <a:spcBef>
                <a:spcPts val="450"/>
              </a:spcBef>
              <a:spcAft>
                <a:spcPts val="0"/>
              </a:spcAft>
              <a:buSzPts val="1200"/>
              <a:buFont typeface="Arial"/>
              <a:buNone/>
            </a:pPr>
            <a:r>
              <a:rPr lang="en-US">
                <a:latin typeface="Arial"/>
                <a:ea typeface="Arial"/>
                <a:cs typeface="Arial"/>
                <a:sym typeface="Arial"/>
              </a:rPr>
              <a:t>NASA/JPL/Arizona State U.</a:t>
            </a:r>
            <a:endParaRPr/>
          </a:p>
        </p:txBody>
      </p:sp>
      <p:sp>
        <p:nvSpPr>
          <p:cNvPr id="330" name="Google Shape;330;p1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44" name="Google Shape;344;p1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56" name="Google Shape;356;p18:notes"/>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357" name="Google Shape;357;p18: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74" name="Google Shape;374;p1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03" name="Google Shape;103;p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83" name="Google Shape;383;p2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91" name="Google Shape;391;p2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20" name="Google Shape;420;p2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3: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23</a:t>
            </a:fld>
            <a:endParaRPr sz="1200">
              <a:solidFill>
                <a:srgbClr val="000000"/>
              </a:solidFill>
              <a:latin typeface="Arial"/>
              <a:ea typeface="Arial"/>
              <a:cs typeface="Arial"/>
              <a:sym typeface="Arial"/>
            </a:endParaRPr>
          </a:p>
        </p:txBody>
      </p:sp>
      <p:sp>
        <p:nvSpPr>
          <p:cNvPr id="466" name="Google Shape;466;p23: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67" name="Google Shape;467;p23: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4.9a: </a:t>
            </a:r>
            <a:r>
              <a:rPr lang="en-US">
                <a:latin typeface="Arial"/>
                <a:ea typeface="Arial"/>
                <a:cs typeface="Arial"/>
                <a:sym typeface="Arial"/>
              </a:rPr>
              <a:t>A total lunar eclipse, showing both partial and total phases. The camera was guided on the position of the Earth’s umbral shadow. Note that the photograph shows that the Earth’s shadow is round, and thus that the Earth is round. The totally eclipsed Moon appears faintly in the center of the shadow and looks reddish.</a:t>
            </a:r>
            <a:endParaRPr/>
          </a:p>
          <a:p>
            <a:pPr marL="0" lvl="0" indent="0" algn="l" rtl="0">
              <a:spcBef>
                <a:spcPts val="450"/>
              </a:spcBef>
              <a:spcAft>
                <a:spcPts val="0"/>
              </a:spcAft>
              <a:buSzPts val="1200"/>
              <a:buFont typeface="Arial"/>
              <a:buNone/>
            </a:pPr>
            <a:r>
              <a:rPr lang="en-US">
                <a:latin typeface="Arial"/>
                <a:ea typeface="Arial"/>
                <a:cs typeface="Arial"/>
                <a:sym typeface="Arial"/>
              </a:rPr>
              <a:t>Akira Fujii</a:t>
            </a:r>
            <a:endParaRPr/>
          </a:p>
        </p:txBody>
      </p:sp>
      <p:sp>
        <p:nvSpPr>
          <p:cNvPr id="468" name="Google Shape;468;p2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85" name="Google Shape;485;p2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93" name="Google Shape;493;p2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2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03" name="Google Shape;503;p2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2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13" name="Google Shape;513;p2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2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22" name="Google Shape;522;p2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2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30" name="Google Shape;530;p2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3</a:t>
            </a:fld>
            <a:endParaRPr sz="1200">
              <a:solidFill>
                <a:srgbClr val="000000"/>
              </a:solidFill>
              <a:latin typeface="Arial"/>
              <a:ea typeface="Arial"/>
              <a:cs typeface="Arial"/>
              <a:sym typeface="Arial"/>
            </a:endParaRPr>
          </a:p>
        </p:txBody>
      </p:sp>
      <p:sp>
        <p:nvSpPr>
          <p:cNvPr id="113" name="Google Shape;11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14" name="Google Shape;114;p3:notes"/>
          <p:cNvSpPr txBox="1">
            <a:spLocks noGrp="1"/>
          </p:cNvSpPr>
          <p:nvPr>
            <p:ph type="body" idx="1"/>
          </p:nvPr>
        </p:nvSpPr>
        <p:spPr>
          <a:xfrm>
            <a:off x="685800" y="4343400"/>
            <a:ext cx="5486400" cy="4116388"/>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40" name="Google Shape;540;p3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49" name="Google Shape;549;p3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4</a:t>
            </a:fld>
            <a:endParaRPr sz="1200">
              <a:solidFill>
                <a:srgbClr val="000000"/>
              </a:solidFill>
              <a:latin typeface="Arial"/>
              <a:ea typeface="Arial"/>
              <a:cs typeface="Arial"/>
              <a:sym typeface="Arial"/>
            </a:endParaRPr>
          </a:p>
        </p:txBody>
      </p:sp>
      <p:sp>
        <p:nvSpPr>
          <p:cNvPr id="121" name="Google Shape;121;p4: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122" name="Google Shape;122;p4: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A Closer Look 4-1: Colors in the Sky.</a:t>
            </a:r>
            <a:endParaRPr/>
          </a:p>
          <a:p>
            <a:pPr marL="0" lvl="0" indent="0" algn="l" rtl="0">
              <a:spcBef>
                <a:spcPts val="450"/>
              </a:spcBef>
              <a:spcAft>
                <a:spcPts val="0"/>
              </a:spcAft>
              <a:buSzPts val="1200"/>
              <a:buFont typeface="Arial"/>
              <a:buNone/>
            </a:pPr>
            <a:r>
              <a:rPr lang="en-US">
                <a:latin typeface="Arial"/>
                <a:ea typeface="Arial"/>
                <a:cs typeface="Arial"/>
                <a:sym typeface="Arial"/>
              </a:rPr>
              <a:t>Air molecules preferentially scatter violet, blue, and green light, causing the sky away from the Sun to appear some shade of blue. The longer the path through the air, the more short-wavelength light is lost, so the setting Sun appears orange or red.</a:t>
            </a:r>
            <a:endParaRPr/>
          </a:p>
        </p:txBody>
      </p:sp>
      <p:sp>
        <p:nvSpPr>
          <p:cNvPr id="123" name="Google Shape;123;p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9" name="Google Shape;139;p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49" name="Google Shape;149;p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60" name="Google Shape;160;p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8</a:t>
            </a:fld>
            <a:endParaRPr sz="1200">
              <a:solidFill>
                <a:srgbClr val="000000"/>
              </a:solidFill>
              <a:latin typeface="Arial"/>
              <a:ea typeface="Arial"/>
              <a:cs typeface="Arial"/>
              <a:sym typeface="Arial"/>
            </a:endParaRPr>
          </a:p>
        </p:txBody>
      </p:sp>
      <p:sp>
        <p:nvSpPr>
          <p:cNvPr id="168" name="Google Shape;168;p8: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42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169" name="Google Shape;169;p8: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5.14a: </a:t>
            </a:r>
            <a:r>
              <a:rPr lang="en-US">
                <a:latin typeface="Arial"/>
                <a:ea typeface="Arial"/>
                <a:cs typeface="Arial"/>
                <a:sym typeface="Arial"/>
              </a:rPr>
              <a:t>The parts of an ellipse, a closed curve. </a:t>
            </a:r>
            <a:r>
              <a:rPr lang="en-US" i="1">
                <a:latin typeface="Arial"/>
                <a:ea typeface="Arial"/>
                <a:cs typeface="Arial"/>
                <a:sym typeface="Arial"/>
              </a:rPr>
              <a:t>(right) </a:t>
            </a:r>
            <a:r>
              <a:rPr lang="en-US">
                <a:latin typeface="Arial"/>
                <a:ea typeface="Arial"/>
                <a:cs typeface="Arial"/>
                <a:sym typeface="Arial"/>
              </a:rPr>
              <a:t>The ellipse shown has the same perihelion distance (closest approach to the Sun) as does the circle. Its </a:t>
            </a:r>
            <a:r>
              <a:rPr lang="en-US" u="sng">
                <a:latin typeface="Arial"/>
                <a:ea typeface="Arial"/>
                <a:cs typeface="Arial"/>
                <a:sym typeface="Arial"/>
              </a:rPr>
              <a:t>eccentricity</a:t>
            </a:r>
            <a:r>
              <a:rPr lang="en-US">
                <a:latin typeface="Arial"/>
                <a:ea typeface="Arial"/>
                <a:cs typeface="Arial"/>
                <a:sym typeface="Arial"/>
              </a:rPr>
              <a:t>,</a:t>
            </a:r>
            <a:r>
              <a:rPr lang="en-US" b="1">
                <a:latin typeface="Arial"/>
                <a:ea typeface="Arial"/>
                <a:cs typeface="Arial"/>
                <a:sym typeface="Arial"/>
              </a:rPr>
              <a:t> </a:t>
            </a:r>
            <a:r>
              <a:rPr lang="en-US">
                <a:latin typeface="Arial"/>
                <a:ea typeface="Arial"/>
                <a:cs typeface="Arial"/>
                <a:sym typeface="Arial"/>
              </a:rPr>
              <a:t>the distance between the foci divided by the major axis, is 0.8. If the perihelion distance remains constant but the eccentricity reaches 1, then the curve is a parabola, whose ends do not join. Curves for eccentricities greater than 1 are hyperbolas (which, like parabolas, are open curves).</a:t>
            </a:r>
            <a:endParaRPr/>
          </a:p>
        </p:txBody>
      </p:sp>
      <p:sp>
        <p:nvSpPr>
          <p:cNvPr id="170" name="Google Shape;170;p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88" name="Google Shape;188;p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33"/>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18" name="Google Shape;18;p33"/>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19" name="Google Shape;19;p3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42"/>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75" name="Google Shape;75;p42"/>
          <p:cNvSpPr>
            <a:spLocks noGrp="1"/>
          </p:cNvSpPr>
          <p:nvPr>
            <p:ph type="pic" idx="2"/>
          </p:nvPr>
        </p:nvSpPr>
        <p:spPr>
          <a:xfrm>
            <a:off x="1792288" y="612775"/>
            <a:ext cx="5486400" cy="4114800"/>
          </a:xfrm>
          <a:prstGeom prst="rect">
            <a:avLst/>
          </a:prstGeom>
          <a:noFill/>
          <a:ln>
            <a:noFill/>
          </a:ln>
        </p:spPr>
      </p:sp>
      <p:sp>
        <p:nvSpPr>
          <p:cNvPr id="76" name="Google Shape;76;p42"/>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7" name="Google Shape;77;p4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43"/>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2" name="Google Shape;82;p43"/>
          <p:cNvSpPr txBox="1">
            <a:spLocks noGrp="1"/>
          </p:cNvSpPr>
          <p:nvPr>
            <p:ph type="body" idx="1"/>
          </p:nvPr>
        </p:nvSpPr>
        <p:spPr>
          <a:xfrm rot="5400000">
            <a:off x="2309019" y="-251619"/>
            <a:ext cx="4524375" cy="8228013"/>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3" name="Google Shape;83;p4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44"/>
          <p:cNvSpPr txBox="1">
            <a:spLocks noGrp="1"/>
          </p:cNvSpPr>
          <p:nvPr>
            <p:ph type="title"/>
          </p:nvPr>
        </p:nvSpPr>
        <p:spPr>
          <a:xfrm rot="5400000">
            <a:off x="4659313" y="2098675"/>
            <a:ext cx="5995987" cy="2055813"/>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8" name="Google Shape;88;p44"/>
          <p:cNvSpPr txBox="1">
            <a:spLocks noGrp="1"/>
          </p:cNvSpPr>
          <p:nvPr>
            <p:ph type="body" idx="1"/>
          </p:nvPr>
        </p:nvSpPr>
        <p:spPr>
          <a:xfrm rot="5400000">
            <a:off x="469106" y="116681"/>
            <a:ext cx="5995987" cy="6019800"/>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9" name="Google Shape;89;p4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34"/>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4" name="Google Shape;24;p3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27"/>
        <p:cNvGrpSpPr/>
        <p:nvPr/>
      </p:nvGrpSpPr>
      <p:grpSpPr>
        <a:xfrm>
          <a:off x="0" y="0"/>
          <a:ext cx="0" cy="0"/>
          <a:chOff x="0" y="0"/>
          <a:chExt cx="0" cy="0"/>
        </a:xfrm>
      </p:grpSpPr>
      <p:sp>
        <p:nvSpPr>
          <p:cNvPr id="28" name="Google Shape;28;p35"/>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9" name="Google Shape;29;p35"/>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30" name="Google Shape;30;p35"/>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31" name="Google Shape;31;p35"/>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5"/>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5"/>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
        <p:cNvGrpSpPr/>
        <p:nvPr/>
      </p:nvGrpSpPr>
      <p:grpSpPr>
        <a:xfrm>
          <a:off x="0" y="0"/>
          <a:ext cx="0" cy="0"/>
          <a:chOff x="0" y="0"/>
          <a:chExt cx="0" cy="0"/>
        </a:xfrm>
      </p:grpSpPr>
      <p:sp>
        <p:nvSpPr>
          <p:cNvPr id="35" name="Google Shape;35;p36"/>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6" name="Google Shape;36;p36"/>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97000"/>
              </a:lnSpc>
              <a:spcBef>
                <a:spcPts val="800"/>
              </a:spcBef>
              <a:spcAft>
                <a:spcPts val="0"/>
              </a:spcAft>
              <a:buSzPts val="3200"/>
              <a:buNone/>
              <a:defRPr/>
            </a:lvl1pPr>
            <a:lvl2pPr lvl="1" algn="ctr">
              <a:lnSpc>
                <a:spcPct val="97000"/>
              </a:lnSpc>
              <a:spcBef>
                <a:spcPts val="700"/>
              </a:spcBef>
              <a:spcAft>
                <a:spcPts val="0"/>
              </a:spcAft>
              <a:buSzPts val="2800"/>
              <a:buNone/>
              <a:defRPr/>
            </a:lvl2pPr>
            <a:lvl3pPr lvl="2" algn="ctr">
              <a:lnSpc>
                <a:spcPct val="97000"/>
              </a:lnSpc>
              <a:spcBef>
                <a:spcPts val="600"/>
              </a:spcBef>
              <a:spcAft>
                <a:spcPts val="0"/>
              </a:spcAft>
              <a:buSzPts val="2400"/>
              <a:buNone/>
              <a:defRPr/>
            </a:lvl3pPr>
            <a:lvl4pPr lvl="3" algn="ctr">
              <a:lnSpc>
                <a:spcPct val="97000"/>
              </a:lnSpc>
              <a:spcBef>
                <a:spcPts val="500"/>
              </a:spcBef>
              <a:spcAft>
                <a:spcPts val="0"/>
              </a:spcAft>
              <a:buSzPts val="2000"/>
              <a:buNone/>
              <a:defRPr/>
            </a:lvl4pPr>
            <a:lvl5pPr lvl="4" algn="ctr">
              <a:lnSpc>
                <a:spcPct val="97000"/>
              </a:lnSpc>
              <a:spcBef>
                <a:spcPts val="500"/>
              </a:spcBef>
              <a:spcAft>
                <a:spcPts val="0"/>
              </a:spcAft>
              <a:buSzPts val="2000"/>
              <a:buNone/>
              <a:defRPr/>
            </a:lvl5pPr>
            <a:lvl6pPr lvl="5" algn="ctr">
              <a:lnSpc>
                <a:spcPct val="97000"/>
              </a:lnSpc>
              <a:spcBef>
                <a:spcPts val="500"/>
              </a:spcBef>
              <a:spcAft>
                <a:spcPts val="0"/>
              </a:spcAft>
              <a:buSzPts val="2000"/>
              <a:buNone/>
              <a:defRPr/>
            </a:lvl6pPr>
            <a:lvl7pPr lvl="6" algn="ctr">
              <a:lnSpc>
                <a:spcPct val="97000"/>
              </a:lnSpc>
              <a:spcBef>
                <a:spcPts val="500"/>
              </a:spcBef>
              <a:spcAft>
                <a:spcPts val="0"/>
              </a:spcAft>
              <a:buSzPts val="2000"/>
              <a:buNone/>
              <a:defRPr/>
            </a:lvl7pPr>
            <a:lvl8pPr lvl="7" algn="ctr">
              <a:lnSpc>
                <a:spcPct val="97000"/>
              </a:lnSpc>
              <a:spcBef>
                <a:spcPts val="500"/>
              </a:spcBef>
              <a:spcAft>
                <a:spcPts val="0"/>
              </a:spcAft>
              <a:buSzPts val="2000"/>
              <a:buNone/>
              <a:defRPr/>
            </a:lvl8pPr>
            <a:lvl9pPr lvl="8" algn="ctr">
              <a:lnSpc>
                <a:spcPct val="97000"/>
              </a:lnSpc>
              <a:spcBef>
                <a:spcPts val="500"/>
              </a:spcBef>
              <a:spcAft>
                <a:spcPts val="0"/>
              </a:spcAft>
              <a:buSzPts val="2000"/>
              <a:buNone/>
              <a:defRPr/>
            </a:lvl9pPr>
          </a:lstStyle>
          <a:p>
            <a:endParaRPr/>
          </a:p>
        </p:txBody>
      </p:sp>
      <p:sp>
        <p:nvSpPr>
          <p:cNvPr id="37" name="Google Shape;37;p36"/>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6"/>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6"/>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7"/>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97000"/>
              </a:lnSpc>
              <a:spcBef>
                <a:spcPts val="0"/>
              </a:spcBef>
              <a:spcAft>
                <a:spcPts val="0"/>
              </a:spcAft>
              <a:buSzPts val="1400"/>
              <a:buNone/>
              <a:defRPr sz="4000" b="1" cap="none"/>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2" name="Google Shape;42;p37"/>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000"/>
              <a:buNone/>
              <a:defRPr sz="2000"/>
            </a:lvl1pPr>
            <a:lvl2pPr marL="914400" lvl="1" indent="-228600" algn="l">
              <a:lnSpc>
                <a:spcPct val="97000"/>
              </a:lnSpc>
              <a:spcBef>
                <a:spcPts val="700"/>
              </a:spcBef>
              <a:spcAft>
                <a:spcPts val="0"/>
              </a:spcAft>
              <a:buSzPts val="1800"/>
              <a:buNone/>
              <a:defRPr sz="1800"/>
            </a:lvl2pPr>
            <a:lvl3pPr marL="1371600" lvl="2" indent="-228600" algn="l">
              <a:lnSpc>
                <a:spcPct val="97000"/>
              </a:lnSpc>
              <a:spcBef>
                <a:spcPts val="600"/>
              </a:spcBef>
              <a:spcAft>
                <a:spcPts val="0"/>
              </a:spcAft>
              <a:buSzPts val="1600"/>
              <a:buNone/>
              <a:defRPr sz="1600"/>
            </a:lvl3pPr>
            <a:lvl4pPr marL="1828800" lvl="3" indent="-228600" algn="l">
              <a:lnSpc>
                <a:spcPct val="97000"/>
              </a:lnSpc>
              <a:spcBef>
                <a:spcPts val="500"/>
              </a:spcBef>
              <a:spcAft>
                <a:spcPts val="0"/>
              </a:spcAft>
              <a:buSzPts val="1400"/>
              <a:buNone/>
              <a:defRPr sz="1400"/>
            </a:lvl4pPr>
            <a:lvl5pPr marL="2286000" lvl="4" indent="-228600" algn="l">
              <a:lnSpc>
                <a:spcPct val="97000"/>
              </a:lnSpc>
              <a:spcBef>
                <a:spcPts val="500"/>
              </a:spcBef>
              <a:spcAft>
                <a:spcPts val="0"/>
              </a:spcAft>
              <a:buSzPts val="1400"/>
              <a:buNone/>
              <a:defRPr sz="1400"/>
            </a:lvl5pPr>
            <a:lvl6pPr marL="2743200" lvl="5" indent="-228600" algn="l">
              <a:lnSpc>
                <a:spcPct val="97000"/>
              </a:lnSpc>
              <a:spcBef>
                <a:spcPts val="500"/>
              </a:spcBef>
              <a:spcAft>
                <a:spcPts val="0"/>
              </a:spcAft>
              <a:buSzPts val="1400"/>
              <a:buNone/>
              <a:defRPr sz="1400"/>
            </a:lvl6pPr>
            <a:lvl7pPr marL="3200400" lvl="6" indent="-228600" algn="l">
              <a:lnSpc>
                <a:spcPct val="97000"/>
              </a:lnSpc>
              <a:spcBef>
                <a:spcPts val="500"/>
              </a:spcBef>
              <a:spcAft>
                <a:spcPts val="0"/>
              </a:spcAft>
              <a:buSzPts val="1400"/>
              <a:buNone/>
              <a:defRPr sz="1400"/>
            </a:lvl7pPr>
            <a:lvl8pPr marL="3657600" lvl="7" indent="-228600" algn="l">
              <a:lnSpc>
                <a:spcPct val="97000"/>
              </a:lnSpc>
              <a:spcBef>
                <a:spcPts val="500"/>
              </a:spcBef>
              <a:spcAft>
                <a:spcPts val="0"/>
              </a:spcAft>
              <a:buSzPts val="1400"/>
              <a:buNone/>
              <a:defRPr sz="1400"/>
            </a:lvl8pPr>
            <a:lvl9pPr marL="4114800" lvl="8" indent="-228600" algn="l">
              <a:lnSpc>
                <a:spcPct val="97000"/>
              </a:lnSpc>
              <a:spcBef>
                <a:spcPts val="500"/>
              </a:spcBef>
              <a:spcAft>
                <a:spcPts val="0"/>
              </a:spcAft>
              <a:buSzPts val="1400"/>
              <a:buNone/>
              <a:defRPr sz="1400"/>
            </a:lvl9pPr>
          </a:lstStyle>
          <a:p>
            <a:endParaRPr/>
          </a:p>
        </p:txBody>
      </p:sp>
      <p:sp>
        <p:nvSpPr>
          <p:cNvPr id="43" name="Google Shape;43;p3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38"/>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8" name="Google Shape;48;p38"/>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49" name="Google Shape;49;p38"/>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50" name="Google Shape;50;p3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39"/>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55" name="Google Shape;55;p39"/>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56" name="Google Shape;56;p39"/>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57" name="Google Shape;57;p39"/>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58" name="Google Shape;58;p39"/>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59" name="Google Shape;59;p3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40"/>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0"/>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0"/>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41"/>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8" name="Google Shape;68;p41"/>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lnSpc>
                <a:spcPct val="97000"/>
              </a:lnSpc>
              <a:spcBef>
                <a:spcPts val="800"/>
              </a:spcBef>
              <a:spcAft>
                <a:spcPts val="0"/>
              </a:spcAft>
              <a:buSzPts val="3200"/>
              <a:buChar char="•"/>
              <a:defRPr sz="3200"/>
            </a:lvl1pPr>
            <a:lvl2pPr marL="914400" lvl="1" indent="-406400" algn="l">
              <a:lnSpc>
                <a:spcPct val="97000"/>
              </a:lnSpc>
              <a:spcBef>
                <a:spcPts val="700"/>
              </a:spcBef>
              <a:spcAft>
                <a:spcPts val="0"/>
              </a:spcAft>
              <a:buSzPts val="2800"/>
              <a:buChar char="–"/>
              <a:defRPr sz="2800"/>
            </a:lvl2pPr>
            <a:lvl3pPr marL="1371600" lvl="2" indent="-381000" algn="l">
              <a:lnSpc>
                <a:spcPct val="97000"/>
              </a:lnSpc>
              <a:spcBef>
                <a:spcPts val="600"/>
              </a:spcBef>
              <a:spcAft>
                <a:spcPts val="0"/>
              </a:spcAft>
              <a:buSzPts val="2400"/>
              <a:buChar char="•"/>
              <a:defRPr sz="2400"/>
            </a:lvl3pPr>
            <a:lvl4pPr marL="1828800" lvl="3" indent="-355600" algn="l">
              <a:lnSpc>
                <a:spcPct val="97000"/>
              </a:lnSpc>
              <a:spcBef>
                <a:spcPts val="500"/>
              </a:spcBef>
              <a:spcAft>
                <a:spcPts val="0"/>
              </a:spcAft>
              <a:buSzPts val="2000"/>
              <a:buChar char="–"/>
              <a:defRPr sz="2000"/>
            </a:lvl4pPr>
            <a:lvl5pPr marL="2286000" lvl="4" indent="-355600" algn="l">
              <a:lnSpc>
                <a:spcPct val="97000"/>
              </a:lnSpc>
              <a:spcBef>
                <a:spcPts val="500"/>
              </a:spcBef>
              <a:spcAft>
                <a:spcPts val="0"/>
              </a:spcAft>
              <a:buSzPts val="2000"/>
              <a:buChar char="»"/>
              <a:defRPr sz="2000"/>
            </a:lvl5pPr>
            <a:lvl6pPr marL="2743200" lvl="5" indent="-355600" algn="l">
              <a:lnSpc>
                <a:spcPct val="97000"/>
              </a:lnSpc>
              <a:spcBef>
                <a:spcPts val="500"/>
              </a:spcBef>
              <a:spcAft>
                <a:spcPts val="0"/>
              </a:spcAft>
              <a:buSzPts val="2000"/>
              <a:buChar char="»"/>
              <a:defRPr sz="2000"/>
            </a:lvl6pPr>
            <a:lvl7pPr marL="3200400" lvl="6" indent="-355600" algn="l">
              <a:lnSpc>
                <a:spcPct val="97000"/>
              </a:lnSpc>
              <a:spcBef>
                <a:spcPts val="500"/>
              </a:spcBef>
              <a:spcAft>
                <a:spcPts val="0"/>
              </a:spcAft>
              <a:buSzPts val="2000"/>
              <a:buChar char="»"/>
              <a:defRPr sz="2000"/>
            </a:lvl7pPr>
            <a:lvl8pPr marL="3657600" lvl="7" indent="-355600" algn="l">
              <a:lnSpc>
                <a:spcPct val="97000"/>
              </a:lnSpc>
              <a:spcBef>
                <a:spcPts val="500"/>
              </a:spcBef>
              <a:spcAft>
                <a:spcPts val="0"/>
              </a:spcAft>
              <a:buSzPts val="2000"/>
              <a:buChar char="»"/>
              <a:defRPr sz="2000"/>
            </a:lvl8pPr>
            <a:lvl9pPr marL="4114800" lvl="8" indent="-355600" algn="l">
              <a:lnSpc>
                <a:spcPct val="97000"/>
              </a:lnSpc>
              <a:spcBef>
                <a:spcPts val="500"/>
              </a:spcBef>
              <a:spcAft>
                <a:spcPts val="0"/>
              </a:spcAft>
              <a:buSzPts val="2000"/>
              <a:buChar char="»"/>
              <a:defRPr sz="2000"/>
            </a:lvl9pPr>
          </a:lstStyle>
          <a:p>
            <a:endParaRPr/>
          </a:p>
        </p:txBody>
      </p:sp>
      <p:sp>
        <p:nvSpPr>
          <p:cNvPr id="69" name="Google Shape;69;p41"/>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0" name="Google Shape;70;p41"/>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1"/>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1"/>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32"/>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marR="0" lvl="0"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9pPr>
          </a:lstStyle>
          <a:p>
            <a:endParaRPr/>
          </a:p>
        </p:txBody>
      </p:sp>
      <p:sp>
        <p:nvSpPr>
          <p:cNvPr id="12" name="Google Shape;12;p32"/>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marR="0" lvl="0" indent="-431800" algn="l" rtl="0">
              <a:lnSpc>
                <a:spcPct val="97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97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7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3" name="Google Shape;13;p3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3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5" name="Google Shape;15;p3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youtube.com/watch?v=VW2xRR75lK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youtube.com/watch?v=6YORyBZ7qJ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timeanddate.com/eclipse/list-lunar.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earthsky.org/space/why-does-the-moon-look-red-during-a-total-lunar-eclips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title"/>
          </p:nvPr>
        </p:nvSpPr>
        <p:spPr>
          <a:xfrm>
            <a:off x="0" y="0"/>
            <a:ext cx="9144000" cy="1562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err="1"/>
              <a:t>Lec</a:t>
            </a:r>
            <a:r>
              <a:rPr lang="en-US" dirty="0"/>
              <a:t> 2: Lunar Eclipses</a:t>
            </a:r>
            <a:endParaRPr dirty="0"/>
          </a:p>
        </p:txBody>
      </p:sp>
      <p:sp>
        <p:nvSpPr>
          <p:cNvPr id="97" name="Google Shape;97;p1"/>
          <p:cNvSpPr txBox="1"/>
          <p:nvPr/>
        </p:nvSpPr>
        <p:spPr>
          <a:xfrm>
            <a:off x="457200" y="1752600"/>
            <a:ext cx="3124200" cy="3170099"/>
          </a:xfrm>
          <a:prstGeom prst="rect">
            <a:avLst/>
          </a:prstGeom>
          <a:solidFill>
            <a:srgbClr val="F2F2F2"/>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2000"/>
              <a:buFont typeface="Arial"/>
              <a:buChar char="-"/>
            </a:pPr>
            <a:r>
              <a:rPr lang="en-US" sz="2000" b="1" i="0" u="none" strike="noStrike" cap="none">
                <a:solidFill>
                  <a:srgbClr val="002060"/>
                </a:solidFill>
                <a:latin typeface="Arial"/>
                <a:ea typeface="Arial"/>
                <a:cs typeface="Arial"/>
                <a:sym typeface="Arial"/>
              </a:rPr>
              <a:t>Diffuse vs. Point Source Light</a:t>
            </a:r>
            <a:endParaRPr/>
          </a:p>
          <a:p>
            <a:pPr marL="342900" marR="0" lvl="0" indent="-342900" algn="l" rtl="0">
              <a:spcBef>
                <a:spcPts val="0"/>
              </a:spcBef>
              <a:spcAft>
                <a:spcPts val="0"/>
              </a:spcAft>
              <a:buClr>
                <a:srgbClr val="002060"/>
              </a:buClr>
              <a:buSzPts val="2000"/>
              <a:buFont typeface="Arial"/>
              <a:buChar char="-"/>
            </a:pPr>
            <a:r>
              <a:rPr lang="en-US" sz="2000" b="1" i="0" u="none" strike="noStrike" cap="none">
                <a:solidFill>
                  <a:srgbClr val="002060"/>
                </a:solidFill>
                <a:latin typeface="Arial"/>
                <a:ea typeface="Arial"/>
                <a:cs typeface="Arial"/>
                <a:sym typeface="Arial"/>
              </a:rPr>
              <a:t>Effect of Air on Light</a:t>
            </a:r>
            <a:endParaRPr/>
          </a:p>
          <a:p>
            <a:pPr marL="342900" marR="0" lvl="0" indent="-342900" algn="l" rtl="0">
              <a:spcBef>
                <a:spcPts val="0"/>
              </a:spcBef>
              <a:spcAft>
                <a:spcPts val="0"/>
              </a:spcAft>
              <a:buClr>
                <a:srgbClr val="002060"/>
              </a:buClr>
              <a:buSzPts val="2000"/>
              <a:buFont typeface="Arial"/>
              <a:buChar char="-"/>
            </a:pPr>
            <a:r>
              <a:rPr lang="en-US" sz="2000" b="1" i="0" u="none" strike="noStrike" cap="none">
                <a:solidFill>
                  <a:srgbClr val="002060"/>
                </a:solidFill>
                <a:latin typeface="Arial"/>
                <a:ea typeface="Arial"/>
                <a:cs typeface="Arial"/>
                <a:sym typeface="Arial"/>
              </a:rPr>
              <a:t>Astronomy brightness scale</a:t>
            </a:r>
            <a:endParaRPr/>
          </a:p>
          <a:p>
            <a:pPr marL="342900" marR="0" lvl="0" indent="-342900" algn="l" rtl="0">
              <a:spcBef>
                <a:spcPts val="0"/>
              </a:spcBef>
              <a:spcAft>
                <a:spcPts val="0"/>
              </a:spcAft>
              <a:buClr>
                <a:srgbClr val="002060"/>
              </a:buClr>
              <a:buSzPts val="2000"/>
              <a:buFont typeface="Arial"/>
              <a:buChar char="-"/>
            </a:pPr>
            <a:r>
              <a:rPr lang="en-US" sz="2000" b="1" i="0" u="none" strike="noStrike" cap="none">
                <a:solidFill>
                  <a:srgbClr val="002060"/>
                </a:solidFill>
                <a:latin typeface="Arial"/>
                <a:ea typeface="Arial"/>
                <a:cs typeface="Arial"/>
                <a:sym typeface="Arial"/>
              </a:rPr>
              <a:t>Orbits</a:t>
            </a:r>
            <a:endParaRPr/>
          </a:p>
          <a:p>
            <a:pPr marL="342900" marR="0" lvl="0" indent="-342900" algn="l" rtl="0">
              <a:spcBef>
                <a:spcPts val="0"/>
              </a:spcBef>
              <a:spcAft>
                <a:spcPts val="0"/>
              </a:spcAft>
              <a:buClr>
                <a:srgbClr val="002060"/>
              </a:buClr>
              <a:buSzPts val="2000"/>
              <a:buFont typeface="Arial"/>
              <a:buChar char="-"/>
            </a:pPr>
            <a:r>
              <a:rPr lang="en-US" sz="2000" b="1" i="0" u="none" strike="noStrike" cap="none">
                <a:solidFill>
                  <a:srgbClr val="002060"/>
                </a:solidFill>
                <a:latin typeface="Arial"/>
                <a:ea typeface="Arial"/>
                <a:cs typeface="Arial"/>
                <a:sym typeface="Arial"/>
              </a:rPr>
              <a:t>Phases of Moon</a:t>
            </a:r>
            <a:endParaRPr/>
          </a:p>
          <a:p>
            <a:pPr marL="342900" marR="0" lvl="0" indent="-342900" algn="l" rtl="0">
              <a:spcBef>
                <a:spcPts val="0"/>
              </a:spcBef>
              <a:spcAft>
                <a:spcPts val="0"/>
              </a:spcAft>
              <a:buClr>
                <a:srgbClr val="002060"/>
              </a:buClr>
              <a:buSzPts val="2000"/>
              <a:buFont typeface="Arial"/>
              <a:buChar char="-"/>
            </a:pPr>
            <a:r>
              <a:rPr lang="en-US" sz="2000" b="1" i="0" u="none" strike="noStrike" cap="none">
                <a:solidFill>
                  <a:srgbClr val="002060"/>
                </a:solidFill>
                <a:latin typeface="Arial"/>
                <a:ea typeface="Arial"/>
                <a:cs typeface="Arial"/>
                <a:sym typeface="Arial"/>
              </a:rPr>
              <a:t>Types of Lunar Eclipses</a:t>
            </a:r>
            <a:endParaRPr/>
          </a:p>
          <a:p>
            <a:pPr marL="342900" marR="0" lvl="0" indent="-342900" algn="l" rtl="0">
              <a:spcBef>
                <a:spcPts val="0"/>
              </a:spcBef>
              <a:spcAft>
                <a:spcPts val="0"/>
              </a:spcAft>
              <a:buClr>
                <a:srgbClr val="002060"/>
              </a:buClr>
              <a:buSzPts val="2000"/>
              <a:buFont typeface="Arial"/>
              <a:buChar char="-"/>
            </a:pPr>
            <a:r>
              <a:rPr lang="en-US" sz="2000" b="1" i="0" u="none" strike="noStrike" cap="none">
                <a:solidFill>
                  <a:srgbClr val="002060"/>
                </a:solidFill>
                <a:latin typeface="Arial"/>
                <a:ea typeface="Arial"/>
                <a:cs typeface="Arial"/>
                <a:sym typeface="Arial"/>
              </a:rPr>
              <a:t>Pretty pictures!</a:t>
            </a:r>
            <a:endParaRPr/>
          </a:p>
        </p:txBody>
      </p:sp>
      <p:pic>
        <p:nvPicPr>
          <p:cNvPr id="98" name="Google Shape;98;p1"/>
          <p:cNvPicPr preferRelativeResize="0">
            <a:picLocks noGrp="1"/>
          </p:cNvPicPr>
          <p:nvPr>
            <p:ph type="body" idx="1"/>
          </p:nvPr>
        </p:nvPicPr>
        <p:blipFill rotWithShape="1">
          <a:blip r:embed="rId3">
            <a:alphaModFix/>
          </a:blip>
          <a:srcRect/>
          <a:stretch/>
        </p:blipFill>
        <p:spPr>
          <a:xfrm>
            <a:off x="3581400" y="1752600"/>
            <a:ext cx="5517356" cy="3152775"/>
          </a:xfrm>
          <a:prstGeom prst="rect">
            <a:avLst/>
          </a:prstGeom>
          <a:noFill/>
          <a:ln>
            <a:noFill/>
          </a:ln>
        </p:spPr>
      </p:pic>
      <p:sp>
        <p:nvSpPr>
          <p:cNvPr id="99" name="Google Shape;99;p1"/>
          <p:cNvSpPr txBox="1"/>
          <p:nvPr/>
        </p:nvSpPr>
        <p:spPr>
          <a:xfrm>
            <a:off x="1828800" y="5029200"/>
            <a:ext cx="3276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0070C0"/>
                </a:solidFill>
                <a:latin typeface="Arial"/>
                <a:ea typeface="Arial"/>
                <a:cs typeface="Arial"/>
                <a:sym typeface="Arial"/>
              </a:rPr>
              <a:t>Overview </a:t>
            </a:r>
            <a:r>
              <a:rPr lang="en-US" sz="2000" b="1" i="0" u="sng" strike="noStrike" cap="none">
                <a:solidFill>
                  <a:srgbClr val="0070C0"/>
                </a:solidFill>
                <a:latin typeface="Arial"/>
                <a:ea typeface="Arial"/>
                <a:cs typeface="Arial"/>
                <a:sym typeface="Arial"/>
                <a:hlinkClick r:id="rId4">
                  <a:extLst>
                    <a:ext uri="{A12FA001-AC4F-418D-AE19-62706E023703}">
                      <ahyp:hlinkClr xmlns:ahyp="http://schemas.microsoft.com/office/drawing/2018/hyperlinkcolor" val="tx"/>
                    </a:ext>
                  </a:extLst>
                </a:hlinkClick>
              </a:rPr>
              <a:t>video, Nat’l Geographic</a:t>
            </a:r>
            <a:r>
              <a:rPr lang="en-US" sz="2000" b="1" i="0" u="none" strike="noStrike" cap="none">
                <a:solidFill>
                  <a:srgbClr val="0070C0"/>
                </a:solidFill>
                <a:latin typeface="Arial"/>
                <a:ea typeface="Arial"/>
                <a:cs typeface="Arial"/>
                <a:sym typeface="Arial"/>
              </a:rPr>
              <a:t>, 3.3’</a:t>
            </a:r>
            <a:endParaRPr/>
          </a:p>
        </p:txBody>
      </p:sp>
      <p:sp>
        <p:nvSpPr>
          <p:cNvPr id="100" name="Google Shape;100;p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0"/>
          <p:cNvSpPr txBox="1">
            <a:spLocks noGrp="1"/>
          </p:cNvSpPr>
          <p:nvPr>
            <p:ph type="title"/>
          </p:nvPr>
        </p:nvSpPr>
        <p:spPr>
          <a:xfrm>
            <a:off x="0" y="0"/>
            <a:ext cx="9144000" cy="11430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Angular Momentum</a:t>
            </a:r>
            <a:endParaRPr dirty="0"/>
          </a:p>
        </p:txBody>
      </p:sp>
      <p:sp>
        <p:nvSpPr>
          <p:cNvPr id="204" name="Google Shape;204;p10"/>
          <p:cNvSpPr txBox="1">
            <a:spLocks noGrp="1"/>
          </p:cNvSpPr>
          <p:nvPr>
            <p:ph type="body" idx="1"/>
          </p:nvPr>
        </p:nvSpPr>
        <p:spPr>
          <a:xfrm>
            <a:off x="457200" y="1143000"/>
            <a:ext cx="8226425" cy="54864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32000"/>
              </a:lnSpc>
              <a:spcBef>
                <a:spcPts val="0"/>
              </a:spcBef>
              <a:spcAft>
                <a:spcPts val="0"/>
              </a:spcAft>
              <a:buSzPts val="2400"/>
              <a:buChar char="•"/>
            </a:pPr>
            <a:r>
              <a:rPr lang="en-US" sz="2400"/>
              <a:t>Spinning object </a:t>
            </a:r>
            <a:r>
              <a:rPr lang="en-US" sz="2400" i="1"/>
              <a:t>tends to keep spinning with the same speed and direction</a:t>
            </a:r>
            <a:r>
              <a:rPr lang="en-US" sz="2400"/>
              <a:t> till a force acts on it (like friction)</a:t>
            </a:r>
            <a:endParaRPr/>
          </a:p>
          <a:p>
            <a:pPr marL="341313" lvl="0" indent="-341313" algn="l" rtl="0">
              <a:lnSpc>
                <a:spcPct val="132000"/>
              </a:lnSpc>
              <a:spcBef>
                <a:spcPts val="800"/>
              </a:spcBef>
              <a:spcAft>
                <a:spcPts val="0"/>
              </a:spcAft>
              <a:buSzPts val="2400"/>
              <a:buChar char="•"/>
            </a:pPr>
            <a:r>
              <a:rPr lang="en-US" sz="2400" u="sng">
                <a:solidFill>
                  <a:srgbClr val="CC0000"/>
                </a:solidFill>
              </a:rPr>
              <a:t>Angular momentum = mvr </a:t>
            </a:r>
            <a:endParaRPr/>
          </a:p>
          <a:p>
            <a:pPr marL="741363" lvl="1" indent="-284163" algn="l" rtl="0">
              <a:lnSpc>
                <a:spcPct val="132000"/>
              </a:lnSpc>
              <a:spcBef>
                <a:spcPts val="700"/>
              </a:spcBef>
              <a:spcAft>
                <a:spcPts val="0"/>
              </a:spcAft>
              <a:buSzPts val="2000"/>
              <a:buChar char="–"/>
            </a:pPr>
            <a:r>
              <a:rPr lang="en-US" sz="2000" b="1">
                <a:solidFill>
                  <a:srgbClr val="CC0000"/>
                </a:solidFill>
              </a:rPr>
              <a:t>m=mass</a:t>
            </a:r>
            <a:endParaRPr/>
          </a:p>
          <a:p>
            <a:pPr marL="741363" lvl="1" indent="-284163" algn="l" rtl="0">
              <a:lnSpc>
                <a:spcPct val="132000"/>
              </a:lnSpc>
              <a:spcBef>
                <a:spcPts val="700"/>
              </a:spcBef>
              <a:spcAft>
                <a:spcPts val="0"/>
              </a:spcAft>
              <a:buSzPts val="2000"/>
              <a:buChar char="–"/>
            </a:pPr>
            <a:r>
              <a:rPr lang="en-US" sz="2000" b="1">
                <a:solidFill>
                  <a:srgbClr val="CC0000"/>
                </a:solidFill>
              </a:rPr>
              <a:t>v=velocity (speed AND direction) </a:t>
            </a:r>
            <a:endParaRPr/>
          </a:p>
          <a:p>
            <a:pPr marL="741363" lvl="1" indent="-284163" algn="l" rtl="0">
              <a:lnSpc>
                <a:spcPct val="132000"/>
              </a:lnSpc>
              <a:spcBef>
                <a:spcPts val="700"/>
              </a:spcBef>
              <a:spcAft>
                <a:spcPts val="0"/>
              </a:spcAft>
              <a:buSzPts val="2000"/>
              <a:buChar char="–"/>
            </a:pPr>
            <a:r>
              <a:rPr lang="en-US" sz="2000" b="1">
                <a:solidFill>
                  <a:srgbClr val="CC0000"/>
                </a:solidFill>
              </a:rPr>
              <a:t>r=radial distance from spin axis </a:t>
            </a:r>
            <a:endParaRPr/>
          </a:p>
          <a:p>
            <a:pPr marL="341313" lvl="0" indent="-341313" algn="l" rtl="0">
              <a:lnSpc>
                <a:spcPct val="132000"/>
              </a:lnSpc>
              <a:spcBef>
                <a:spcPts val="800"/>
              </a:spcBef>
              <a:spcAft>
                <a:spcPts val="0"/>
              </a:spcAft>
              <a:buSzPts val="2400"/>
              <a:buChar char="•"/>
            </a:pPr>
            <a:r>
              <a:rPr lang="en-US" sz="2400" i="1">
                <a:solidFill>
                  <a:schemeClr val="accent2"/>
                </a:solidFill>
              </a:rPr>
              <a:t>For simple object, angular momentum easy to calculate</a:t>
            </a:r>
            <a:endParaRPr/>
          </a:p>
          <a:p>
            <a:pPr marL="341313" lvl="0" indent="-341313" algn="l" rtl="0">
              <a:lnSpc>
                <a:spcPct val="132000"/>
              </a:lnSpc>
              <a:spcBef>
                <a:spcPts val="800"/>
              </a:spcBef>
              <a:spcAft>
                <a:spcPts val="0"/>
              </a:spcAft>
              <a:buSzPts val="2400"/>
              <a:buChar char="•"/>
            </a:pPr>
            <a:r>
              <a:rPr lang="en-US" sz="2400" i="1">
                <a:solidFill>
                  <a:schemeClr val="accent2"/>
                </a:solidFill>
              </a:rPr>
              <a:t>Complex object (like person): have to calculate mvr for many little parts and add them up</a:t>
            </a:r>
            <a:endParaRPr/>
          </a:p>
          <a:p>
            <a:pPr marL="341313" lvl="0" indent="-341313" algn="l" rtl="0">
              <a:lnSpc>
                <a:spcPct val="132000"/>
              </a:lnSpc>
              <a:spcBef>
                <a:spcPts val="800"/>
              </a:spcBef>
              <a:spcAft>
                <a:spcPts val="0"/>
              </a:spcAft>
              <a:buSzPts val="2400"/>
              <a:buChar char="•"/>
            </a:pPr>
            <a:r>
              <a:rPr lang="en-US" sz="2400" i="1">
                <a:solidFill>
                  <a:srgbClr val="006600"/>
                </a:solidFill>
              </a:rPr>
              <a:t>Angular momentum depends on spin axis! (barbells)</a:t>
            </a:r>
            <a:endParaRPr/>
          </a:p>
        </p:txBody>
      </p:sp>
      <p:sp>
        <p:nvSpPr>
          <p:cNvPr id="205" name="Google Shape;205;p1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1"/>
          <p:cNvSpPr txBox="1">
            <a:spLocks noGrp="1"/>
          </p:cNvSpPr>
          <p:nvPr>
            <p:ph type="title"/>
          </p:nvPr>
        </p:nvSpPr>
        <p:spPr>
          <a:xfrm>
            <a:off x="-15100" y="0"/>
            <a:ext cx="9159100" cy="1143093"/>
          </a:xfrm>
          <a:prstGeom prst="rect">
            <a:avLst/>
          </a:prstGeom>
          <a:solidFill>
            <a:srgbClr val="00FF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Kepler’s 3</a:t>
            </a:r>
            <a:r>
              <a:rPr lang="en-US" b="1" baseline="30000" dirty="0"/>
              <a:t>rd</a:t>
            </a:r>
            <a:r>
              <a:rPr lang="en-US" b="1" dirty="0"/>
              <a:t> law</a:t>
            </a:r>
            <a:endParaRPr dirty="0"/>
          </a:p>
        </p:txBody>
      </p:sp>
      <p:sp>
        <p:nvSpPr>
          <p:cNvPr id="211" name="Google Shape;211;p11"/>
          <p:cNvSpPr txBox="1">
            <a:spLocks noGrp="1"/>
          </p:cNvSpPr>
          <p:nvPr>
            <p:ph type="body" idx="1"/>
          </p:nvPr>
        </p:nvSpPr>
        <p:spPr>
          <a:xfrm>
            <a:off x="457200" y="1143000"/>
            <a:ext cx="8305800" cy="55626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22000"/>
              </a:lnSpc>
              <a:spcBef>
                <a:spcPts val="0"/>
              </a:spcBef>
              <a:spcAft>
                <a:spcPts val="0"/>
              </a:spcAft>
              <a:buSzPts val="2400"/>
              <a:buChar char="•"/>
            </a:pPr>
            <a:r>
              <a:rPr lang="en-US" sz="2400"/>
              <a:t>Period squared </a:t>
            </a:r>
            <a:r>
              <a:rPr lang="en-US" sz="2400">
                <a:solidFill>
                  <a:srgbClr val="CC0000"/>
                </a:solidFill>
              </a:rPr>
              <a:t>(in years)</a:t>
            </a:r>
            <a:r>
              <a:rPr lang="en-US" sz="2400"/>
              <a:t> = semi-major axis symbol “a” cubed </a:t>
            </a:r>
            <a:r>
              <a:rPr lang="en-US" sz="2400">
                <a:solidFill>
                  <a:srgbClr val="CC0000"/>
                </a:solidFill>
              </a:rPr>
              <a:t>(in Astronomical Units = AU)</a:t>
            </a:r>
            <a:endParaRPr/>
          </a:p>
          <a:p>
            <a:pPr marL="741363" lvl="1" indent="-284163" algn="l" rtl="0">
              <a:lnSpc>
                <a:spcPct val="122000"/>
              </a:lnSpc>
              <a:spcBef>
                <a:spcPts val="700"/>
              </a:spcBef>
              <a:spcAft>
                <a:spcPts val="0"/>
              </a:spcAft>
              <a:buSzPts val="2400"/>
              <a:buChar char="–"/>
            </a:pPr>
            <a:r>
              <a:rPr lang="en-US" sz="2400" i="1">
                <a:solidFill>
                  <a:srgbClr val="CC0000"/>
                </a:solidFill>
              </a:rPr>
              <a:t>1 Astronomical Unit = mean distance from Earth to Sun</a:t>
            </a:r>
            <a:endParaRPr/>
          </a:p>
          <a:p>
            <a:pPr marL="341313" lvl="0" indent="-341313" algn="l" rtl="0">
              <a:lnSpc>
                <a:spcPct val="122000"/>
              </a:lnSpc>
              <a:spcBef>
                <a:spcPts val="800"/>
              </a:spcBef>
              <a:spcAft>
                <a:spcPts val="0"/>
              </a:spcAft>
              <a:buSzPts val="4400"/>
              <a:buChar char="•"/>
            </a:pPr>
            <a:r>
              <a:rPr lang="en-US" sz="4400" b="1"/>
              <a:t>P</a:t>
            </a:r>
            <a:r>
              <a:rPr lang="en-US" sz="4400" b="1" baseline="30000"/>
              <a:t>2</a:t>
            </a:r>
            <a:r>
              <a:rPr lang="en-US" sz="4400" b="1"/>
              <a:t>=a</a:t>
            </a:r>
            <a:r>
              <a:rPr lang="en-US" sz="4400" b="1" baseline="30000"/>
              <a:t>3</a:t>
            </a:r>
            <a:endParaRPr/>
          </a:p>
          <a:p>
            <a:pPr marL="341313" lvl="0" indent="-341313" algn="l" rtl="0">
              <a:lnSpc>
                <a:spcPct val="122000"/>
              </a:lnSpc>
              <a:spcBef>
                <a:spcPts val="800"/>
              </a:spcBef>
              <a:spcAft>
                <a:spcPts val="0"/>
              </a:spcAft>
              <a:buSzPts val="2400"/>
              <a:buChar char="•"/>
            </a:pPr>
            <a:r>
              <a:rPr lang="en-US" sz="2400"/>
              <a:t>Examples: P</a:t>
            </a:r>
            <a:r>
              <a:rPr lang="en-US" sz="2400" b="1" baseline="-25000"/>
              <a:t>Earth</a:t>
            </a:r>
            <a:r>
              <a:rPr lang="en-US" sz="2400"/>
              <a:t>=1 yr, a</a:t>
            </a:r>
            <a:r>
              <a:rPr lang="en-US" sz="2400" b="1" baseline="-25000"/>
              <a:t>Earth</a:t>
            </a:r>
            <a:r>
              <a:rPr lang="en-US" sz="2400"/>
              <a:t>=1AU</a:t>
            </a:r>
            <a:endParaRPr/>
          </a:p>
          <a:p>
            <a:pPr marL="341313" lvl="0" indent="-341313" algn="l" rtl="0">
              <a:lnSpc>
                <a:spcPct val="122000"/>
              </a:lnSpc>
              <a:spcBef>
                <a:spcPts val="800"/>
              </a:spcBef>
              <a:spcAft>
                <a:spcPts val="0"/>
              </a:spcAft>
              <a:buSzPts val="2400"/>
              <a:buChar char="•"/>
            </a:pPr>
            <a:r>
              <a:rPr lang="en-US" sz="2400">
                <a:solidFill>
                  <a:schemeClr val="accent2"/>
                </a:solidFill>
              </a:rPr>
              <a:t>Jupiter: P</a:t>
            </a:r>
            <a:r>
              <a:rPr lang="en-US" sz="2400" b="1" baseline="-25000">
                <a:solidFill>
                  <a:schemeClr val="accent2"/>
                </a:solidFill>
              </a:rPr>
              <a:t>Jup</a:t>
            </a:r>
            <a:r>
              <a:rPr lang="en-US" sz="2400">
                <a:solidFill>
                  <a:schemeClr val="accent2"/>
                </a:solidFill>
              </a:rPr>
              <a:t>=11.9 yr, what is a</a:t>
            </a:r>
            <a:r>
              <a:rPr lang="en-US" sz="2400" b="1" baseline="-25000">
                <a:solidFill>
                  <a:schemeClr val="accent2"/>
                </a:solidFill>
              </a:rPr>
              <a:t>Jup</a:t>
            </a:r>
            <a:r>
              <a:rPr lang="en-US" sz="2400">
                <a:solidFill>
                  <a:schemeClr val="accent2"/>
                </a:solidFill>
              </a:rPr>
              <a:t>?</a:t>
            </a:r>
            <a:endParaRPr/>
          </a:p>
          <a:p>
            <a:pPr marL="341313" lvl="0" indent="-341313" algn="l" rtl="0">
              <a:lnSpc>
                <a:spcPct val="122000"/>
              </a:lnSpc>
              <a:spcBef>
                <a:spcPts val="800"/>
              </a:spcBef>
              <a:spcAft>
                <a:spcPts val="0"/>
              </a:spcAft>
              <a:buSzPts val="2400"/>
              <a:buChar char="•"/>
            </a:pPr>
            <a:r>
              <a:rPr lang="en-US" sz="2400">
                <a:solidFill>
                  <a:schemeClr val="accent2"/>
                </a:solidFill>
              </a:rPr>
              <a:t>P</a:t>
            </a:r>
            <a:r>
              <a:rPr lang="en-US" sz="2400" b="1" baseline="-25000">
                <a:solidFill>
                  <a:schemeClr val="accent2"/>
                </a:solidFill>
              </a:rPr>
              <a:t>Jup</a:t>
            </a:r>
            <a:r>
              <a:rPr lang="en-US" sz="2400" b="1" baseline="30000">
                <a:solidFill>
                  <a:schemeClr val="accent2"/>
                </a:solidFill>
              </a:rPr>
              <a:t>2</a:t>
            </a:r>
            <a:r>
              <a:rPr lang="en-US" sz="2400">
                <a:solidFill>
                  <a:schemeClr val="accent2"/>
                </a:solidFill>
              </a:rPr>
              <a:t>=a</a:t>
            </a:r>
            <a:r>
              <a:rPr lang="en-US" sz="2400" b="1" baseline="-25000">
                <a:solidFill>
                  <a:schemeClr val="accent2"/>
                </a:solidFill>
              </a:rPr>
              <a:t>Jup</a:t>
            </a:r>
            <a:r>
              <a:rPr lang="en-US" sz="2400" b="1" baseline="30000">
                <a:solidFill>
                  <a:schemeClr val="accent2"/>
                </a:solidFill>
              </a:rPr>
              <a:t>3</a:t>
            </a:r>
            <a:r>
              <a:rPr lang="en-US" sz="2400">
                <a:solidFill>
                  <a:schemeClr val="accent2"/>
                </a:solidFill>
              </a:rPr>
              <a:t> </a:t>
            </a:r>
            <a:endParaRPr/>
          </a:p>
          <a:p>
            <a:pPr marL="341313" lvl="0" indent="-341313" algn="l" rtl="0">
              <a:lnSpc>
                <a:spcPct val="122000"/>
              </a:lnSpc>
              <a:spcBef>
                <a:spcPts val="800"/>
              </a:spcBef>
              <a:spcAft>
                <a:spcPts val="0"/>
              </a:spcAft>
              <a:buSzPts val="2400"/>
              <a:buChar char="•"/>
            </a:pPr>
            <a:r>
              <a:rPr lang="en-US" sz="2400">
                <a:solidFill>
                  <a:schemeClr val="accent2"/>
                </a:solidFill>
              </a:rPr>
              <a:t>So a</a:t>
            </a:r>
            <a:r>
              <a:rPr lang="en-US" sz="2400" b="1" baseline="-25000">
                <a:solidFill>
                  <a:schemeClr val="accent2"/>
                </a:solidFill>
              </a:rPr>
              <a:t>Jup</a:t>
            </a:r>
            <a:r>
              <a:rPr lang="en-US" sz="2400">
                <a:solidFill>
                  <a:schemeClr val="accent2"/>
                </a:solidFill>
              </a:rPr>
              <a:t>=P</a:t>
            </a:r>
            <a:r>
              <a:rPr lang="en-US" sz="2400" b="1" baseline="-25000">
                <a:solidFill>
                  <a:schemeClr val="accent2"/>
                </a:solidFill>
              </a:rPr>
              <a:t>Jup</a:t>
            </a:r>
            <a:r>
              <a:rPr lang="en-US" sz="2400" b="1" baseline="30000">
                <a:solidFill>
                  <a:schemeClr val="accent2"/>
                </a:solidFill>
              </a:rPr>
              <a:t>2/3</a:t>
            </a:r>
            <a:r>
              <a:rPr lang="en-US" sz="2400">
                <a:solidFill>
                  <a:schemeClr val="accent2"/>
                </a:solidFill>
              </a:rPr>
              <a:t>=(11.9)</a:t>
            </a:r>
            <a:r>
              <a:rPr lang="en-US" sz="2400" b="1" baseline="30000">
                <a:solidFill>
                  <a:schemeClr val="accent2"/>
                </a:solidFill>
              </a:rPr>
              <a:t>2/3</a:t>
            </a:r>
            <a:r>
              <a:rPr lang="en-US" sz="2400">
                <a:solidFill>
                  <a:schemeClr val="accent2"/>
                </a:solidFill>
              </a:rPr>
              <a:t>=5.2 AU</a:t>
            </a:r>
            <a:endParaRPr/>
          </a:p>
          <a:p>
            <a:pPr marL="341313" lvl="0" indent="-341313" algn="l" rtl="0">
              <a:lnSpc>
                <a:spcPct val="122000"/>
              </a:lnSpc>
              <a:spcBef>
                <a:spcPts val="800"/>
              </a:spcBef>
              <a:spcAft>
                <a:spcPts val="0"/>
              </a:spcAft>
              <a:buSzPts val="2400"/>
              <a:buChar char="•"/>
            </a:pPr>
            <a:r>
              <a:rPr lang="en-US" sz="2400" i="1" u="sng">
                <a:solidFill>
                  <a:schemeClr val="dk1"/>
                </a:solidFill>
              </a:rPr>
              <a:t>Works for Earth-Moon system</a:t>
            </a:r>
            <a:r>
              <a:rPr lang="en-US" sz="2400" i="1">
                <a:solidFill>
                  <a:schemeClr val="dk1"/>
                </a:solidFill>
              </a:rPr>
              <a:t> (just need different units)</a:t>
            </a:r>
            <a:endParaRPr/>
          </a:p>
          <a:p>
            <a:pPr marL="341313" lvl="0" indent="-188913" algn="l" rtl="0">
              <a:lnSpc>
                <a:spcPct val="122000"/>
              </a:lnSpc>
              <a:spcBef>
                <a:spcPts val="800"/>
              </a:spcBef>
              <a:spcAft>
                <a:spcPts val="0"/>
              </a:spcAft>
              <a:buSzPts val="2400"/>
              <a:buNone/>
            </a:pPr>
            <a:endParaRPr sz="2400">
              <a:solidFill>
                <a:schemeClr val="accent2"/>
              </a:solidFill>
            </a:endParaRPr>
          </a:p>
        </p:txBody>
      </p:sp>
      <p:sp>
        <p:nvSpPr>
          <p:cNvPr id="212" name="Google Shape;212;p1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2"/>
          <p:cNvSpPr txBox="1">
            <a:spLocks noGrp="1"/>
          </p:cNvSpPr>
          <p:nvPr>
            <p:ph type="title"/>
          </p:nvPr>
        </p:nvSpPr>
        <p:spPr>
          <a:xfrm>
            <a:off x="0" y="0"/>
            <a:ext cx="9144000" cy="1562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What does this mean for Moon?</a:t>
            </a:r>
            <a:endParaRPr dirty="0"/>
          </a:p>
        </p:txBody>
      </p:sp>
      <p:sp>
        <p:nvSpPr>
          <p:cNvPr id="218" name="Google Shape;218;p12"/>
          <p:cNvSpPr txBox="1">
            <a:spLocks noGrp="1"/>
          </p:cNvSpPr>
          <p:nvPr>
            <p:ph type="body" idx="1"/>
          </p:nvPr>
        </p:nvSpPr>
        <p:spPr>
          <a:xfrm>
            <a:off x="111484" y="1562100"/>
            <a:ext cx="5603516" cy="501568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a:t>Moon moves around Earth in an ELLIPSE</a:t>
            </a:r>
            <a:endParaRPr/>
          </a:p>
          <a:p>
            <a:pPr marL="741363" lvl="1" indent="-284163" algn="l" rtl="0">
              <a:lnSpc>
                <a:spcPct val="97000"/>
              </a:lnSpc>
              <a:spcBef>
                <a:spcPts val="700"/>
              </a:spcBef>
              <a:spcAft>
                <a:spcPts val="0"/>
              </a:spcAft>
              <a:buSzPts val="2400"/>
              <a:buChar char="–"/>
            </a:pPr>
            <a:r>
              <a:rPr lang="en-US" sz="2400"/>
              <a:t>Deviates from circle by 5.5% (eccentricity = 0.055)</a:t>
            </a:r>
            <a:endParaRPr/>
          </a:p>
          <a:p>
            <a:pPr marL="741363" lvl="1" indent="-284163" algn="l" rtl="0">
              <a:lnSpc>
                <a:spcPct val="97000"/>
              </a:lnSpc>
              <a:spcBef>
                <a:spcPts val="700"/>
              </a:spcBef>
              <a:spcAft>
                <a:spcPts val="0"/>
              </a:spcAft>
              <a:buSzPts val="2400"/>
              <a:buChar char="–"/>
            </a:pPr>
            <a:r>
              <a:rPr lang="en-US" sz="2400"/>
              <a:t>Near point to Earth = PERIGEE</a:t>
            </a:r>
            <a:endParaRPr/>
          </a:p>
          <a:p>
            <a:pPr marL="741363" lvl="1" indent="-284163" algn="l" rtl="0">
              <a:lnSpc>
                <a:spcPct val="97000"/>
              </a:lnSpc>
              <a:spcBef>
                <a:spcPts val="700"/>
              </a:spcBef>
              <a:spcAft>
                <a:spcPts val="0"/>
              </a:spcAft>
              <a:buSzPts val="2400"/>
              <a:buChar char="–"/>
            </a:pPr>
            <a:r>
              <a:rPr lang="en-US" sz="2400"/>
              <a:t>Far point from Earth = APOGEE</a:t>
            </a:r>
            <a:endParaRPr/>
          </a:p>
          <a:p>
            <a:pPr marL="341313" lvl="0" indent="-341313" algn="l" rtl="0">
              <a:lnSpc>
                <a:spcPct val="97000"/>
              </a:lnSpc>
              <a:spcBef>
                <a:spcPts val="800"/>
              </a:spcBef>
              <a:spcAft>
                <a:spcPts val="0"/>
              </a:spcAft>
              <a:buSzPts val="2800"/>
              <a:buChar char="•"/>
            </a:pPr>
            <a:r>
              <a:rPr lang="en-US" sz="2800"/>
              <a:t>Orbital speed: </a:t>
            </a:r>
            <a:endParaRPr/>
          </a:p>
          <a:p>
            <a:pPr marL="741363" lvl="1" indent="-284163" algn="l" rtl="0">
              <a:lnSpc>
                <a:spcPct val="97000"/>
              </a:lnSpc>
              <a:spcBef>
                <a:spcPts val="700"/>
              </a:spcBef>
              <a:spcAft>
                <a:spcPts val="0"/>
              </a:spcAft>
              <a:buSzPts val="2400"/>
              <a:buChar char="–"/>
            </a:pPr>
            <a:r>
              <a:rPr lang="en-US" sz="2400"/>
              <a:t>FASTER at PERIGEE, 5.5% faster than average – 3880 mph</a:t>
            </a:r>
            <a:endParaRPr/>
          </a:p>
          <a:p>
            <a:pPr marL="741363" lvl="1" indent="-284163" algn="l" rtl="0">
              <a:lnSpc>
                <a:spcPct val="97000"/>
              </a:lnSpc>
              <a:spcBef>
                <a:spcPts val="700"/>
              </a:spcBef>
              <a:spcAft>
                <a:spcPts val="0"/>
              </a:spcAft>
              <a:buSzPts val="2400"/>
              <a:buChar char="–"/>
            </a:pPr>
            <a:r>
              <a:rPr lang="en-US" sz="2400"/>
              <a:t>SLOWER at APOGEE, 5.5% slower than average, -- 3480 mph</a:t>
            </a:r>
            <a:endParaRPr/>
          </a:p>
          <a:p>
            <a:pPr marL="341313" lvl="0" indent="-138113" algn="l" rtl="0">
              <a:lnSpc>
                <a:spcPct val="97000"/>
              </a:lnSpc>
              <a:spcBef>
                <a:spcPts val="800"/>
              </a:spcBef>
              <a:spcAft>
                <a:spcPts val="0"/>
              </a:spcAft>
              <a:buSzPts val="3200"/>
              <a:buNone/>
            </a:pPr>
            <a:endParaRPr/>
          </a:p>
        </p:txBody>
      </p:sp>
      <p:pic>
        <p:nvPicPr>
          <p:cNvPr id="219" name="Google Shape;219;p12"/>
          <p:cNvPicPr preferRelativeResize="0"/>
          <p:nvPr/>
        </p:nvPicPr>
        <p:blipFill rotWithShape="1">
          <a:blip r:embed="rId3">
            <a:alphaModFix/>
          </a:blip>
          <a:srcRect/>
          <a:stretch/>
        </p:blipFill>
        <p:spPr>
          <a:xfrm>
            <a:off x="5715000" y="1662112"/>
            <a:ext cx="3416710" cy="2562533"/>
          </a:xfrm>
          <a:prstGeom prst="rect">
            <a:avLst/>
          </a:prstGeom>
          <a:noFill/>
          <a:ln>
            <a:noFill/>
          </a:ln>
        </p:spPr>
      </p:pic>
      <p:sp>
        <p:nvSpPr>
          <p:cNvPr id="220" name="Google Shape;220;p12"/>
          <p:cNvSpPr txBox="1"/>
          <p:nvPr/>
        </p:nvSpPr>
        <p:spPr>
          <a:xfrm>
            <a:off x="6629400" y="3657600"/>
            <a:ext cx="16002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Exaggerated ellipse!</a:t>
            </a:r>
            <a:endParaRPr/>
          </a:p>
        </p:txBody>
      </p:sp>
      <p:pic>
        <p:nvPicPr>
          <p:cNvPr id="221" name="Google Shape;221;p12"/>
          <p:cNvPicPr preferRelativeResize="0"/>
          <p:nvPr/>
        </p:nvPicPr>
        <p:blipFill rotWithShape="1">
          <a:blip r:embed="rId4">
            <a:alphaModFix/>
          </a:blip>
          <a:srcRect/>
          <a:stretch/>
        </p:blipFill>
        <p:spPr>
          <a:xfrm rot="10800000">
            <a:off x="5911533" y="4324657"/>
            <a:ext cx="3154374" cy="2253124"/>
          </a:xfrm>
          <a:prstGeom prst="rect">
            <a:avLst/>
          </a:prstGeom>
          <a:noFill/>
          <a:ln>
            <a:noFill/>
          </a:ln>
        </p:spPr>
      </p:pic>
      <p:sp>
        <p:nvSpPr>
          <p:cNvPr id="222" name="Google Shape;222;p12"/>
          <p:cNvSpPr txBox="1"/>
          <p:nvPr/>
        </p:nvSpPr>
        <p:spPr>
          <a:xfrm>
            <a:off x="6952278" y="5690947"/>
            <a:ext cx="173293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B050"/>
                </a:solidFill>
                <a:latin typeface="Arial"/>
                <a:ea typeface="Arial"/>
                <a:cs typeface="Arial"/>
                <a:sym typeface="Arial"/>
              </a:rPr>
              <a:t>True scale, e=0.055</a:t>
            </a:r>
            <a:endParaRPr/>
          </a:p>
        </p:txBody>
      </p:sp>
      <p:sp>
        <p:nvSpPr>
          <p:cNvPr id="223" name="Google Shape;223;p12"/>
          <p:cNvSpPr txBox="1"/>
          <p:nvPr/>
        </p:nvSpPr>
        <p:spPr>
          <a:xfrm>
            <a:off x="7162800" y="5162857"/>
            <a:ext cx="914400" cy="38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Earth</a:t>
            </a:r>
            <a:endParaRPr/>
          </a:p>
        </p:txBody>
      </p:sp>
      <p:sp>
        <p:nvSpPr>
          <p:cNvPr id="224" name="Google Shape;224;p12"/>
          <p:cNvSpPr txBox="1"/>
          <p:nvPr/>
        </p:nvSpPr>
        <p:spPr>
          <a:xfrm>
            <a:off x="6533178" y="5359079"/>
            <a:ext cx="8382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70C0"/>
                </a:solidFill>
                <a:latin typeface="Arial"/>
                <a:ea typeface="Arial"/>
                <a:cs typeface="Arial"/>
                <a:sym typeface="Arial"/>
              </a:rPr>
              <a:t>x</a:t>
            </a:r>
            <a:endParaRPr/>
          </a:p>
          <a:p>
            <a:pPr marL="0" marR="0" lvl="0" indent="0" algn="l" rtl="0">
              <a:spcBef>
                <a:spcPts val="0"/>
              </a:spcBef>
              <a:spcAft>
                <a:spcPts val="0"/>
              </a:spcAft>
              <a:buNone/>
            </a:pPr>
            <a:r>
              <a:rPr lang="en-US" sz="1400">
                <a:solidFill>
                  <a:srgbClr val="0070C0"/>
                </a:solidFill>
                <a:latin typeface="Arial"/>
                <a:ea typeface="Arial"/>
                <a:cs typeface="Arial"/>
                <a:sym typeface="Arial"/>
              </a:rPr>
              <a:t>perigee</a:t>
            </a:r>
            <a:endParaRPr/>
          </a:p>
        </p:txBody>
      </p:sp>
      <p:sp>
        <p:nvSpPr>
          <p:cNvPr id="225" name="Google Shape;225;p12"/>
          <p:cNvSpPr/>
          <p:nvPr/>
        </p:nvSpPr>
        <p:spPr>
          <a:xfrm>
            <a:off x="7790570" y="5326875"/>
            <a:ext cx="78098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70C0"/>
                </a:solidFill>
                <a:latin typeface="Arial"/>
                <a:ea typeface="Arial"/>
                <a:cs typeface="Arial"/>
                <a:sym typeface="Arial"/>
              </a:rPr>
              <a:t>          x</a:t>
            </a:r>
            <a:endParaRPr/>
          </a:p>
          <a:p>
            <a:pPr marL="0" marR="0" lvl="0" indent="0" algn="l" rtl="0">
              <a:spcBef>
                <a:spcPts val="0"/>
              </a:spcBef>
              <a:spcAft>
                <a:spcPts val="0"/>
              </a:spcAft>
              <a:buNone/>
            </a:pPr>
            <a:r>
              <a:rPr lang="en-US" sz="1400">
                <a:solidFill>
                  <a:srgbClr val="0070C0"/>
                </a:solidFill>
                <a:latin typeface="Arial"/>
                <a:ea typeface="Arial"/>
                <a:cs typeface="Arial"/>
                <a:sym typeface="Arial"/>
              </a:rPr>
              <a:t>apogee</a:t>
            </a:r>
            <a:endParaRPr/>
          </a:p>
        </p:txBody>
      </p:sp>
      <p:sp>
        <p:nvSpPr>
          <p:cNvPr id="226" name="Google Shape;226;p1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13"/>
          <p:cNvPicPr preferRelativeResize="0"/>
          <p:nvPr/>
        </p:nvPicPr>
        <p:blipFill rotWithShape="1">
          <a:blip r:embed="rId3">
            <a:alphaModFix/>
          </a:blip>
          <a:srcRect/>
          <a:stretch/>
        </p:blipFill>
        <p:spPr>
          <a:xfrm>
            <a:off x="228600" y="152400"/>
            <a:ext cx="3455988" cy="6172200"/>
          </a:xfrm>
          <a:prstGeom prst="rect">
            <a:avLst/>
          </a:prstGeom>
          <a:noFill/>
          <a:ln>
            <a:noFill/>
          </a:ln>
        </p:spPr>
      </p:pic>
      <p:sp>
        <p:nvSpPr>
          <p:cNvPr id="234" name="Google Shape;234;p13"/>
          <p:cNvSpPr txBox="1">
            <a:spLocks noGrp="1"/>
          </p:cNvSpPr>
          <p:nvPr>
            <p:ph type="title"/>
          </p:nvPr>
        </p:nvSpPr>
        <p:spPr>
          <a:xfrm>
            <a:off x="3733800" y="0"/>
            <a:ext cx="4953000" cy="533400"/>
          </a:xfrm>
          <a:prstGeom prst="rect">
            <a:avLst/>
          </a:prstGeom>
          <a:solidFill>
            <a:srgbClr val="FF0000"/>
          </a:solid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r>
              <a:rPr lang="en-US" sz="2400" b="1">
                <a:solidFill>
                  <a:srgbClr val="000090"/>
                </a:solidFill>
              </a:rPr>
              <a:t>What’s a month?</a:t>
            </a:r>
            <a:endParaRPr/>
          </a:p>
        </p:txBody>
      </p:sp>
      <p:sp>
        <p:nvSpPr>
          <p:cNvPr id="235" name="Google Shape;235;p13"/>
          <p:cNvSpPr txBox="1"/>
          <p:nvPr/>
        </p:nvSpPr>
        <p:spPr>
          <a:xfrm>
            <a:off x="3754438" y="533400"/>
            <a:ext cx="5389562" cy="6186488"/>
          </a:xfrm>
          <a:prstGeom prst="rect">
            <a:avLst/>
          </a:prstGeom>
          <a:solidFill>
            <a:srgbClr val="F2F2F2"/>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000000"/>
                </a:solidFill>
                <a:latin typeface="Arial"/>
                <a:ea typeface="Arial"/>
                <a:cs typeface="Arial"/>
                <a:sym typeface="Arial"/>
              </a:rPr>
              <a:t> Depends on how you measure:</a:t>
            </a:r>
            <a:endParaRPr/>
          </a:p>
          <a:p>
            <a:pPr marL="0" marR="0" lvl="0" indent="0" algn="l" rtl="0">
              <a:lnSpc>
                <a:spcPct val="100000"/>
              </a:lnSpc>
              <a:spcBef>
                <a:spcPts val="1250"/>
              </a:spcBef>
              <a:spcAft>
                <a:spcPts val="0"/>
              </a:spcAft>
              <a:buClr>
                <a:srgbClr val="333399"/>
              </a:buClr>
              <a:buSzPts val="2000"/>
              <a:buFont typeface="Arial"/>
              <a:buNone/>
            </a:pPr>
            <a:r>
              <a:rPr lang="en-US" sz="2000" b="1" u="sng">
                <a:solidFill>
                  <a:srgbClr val="333399"/>
                </a:solidFill>
                <a:latin typeface="Arial"/>
                <a:ea typeface="Arial"/>
                <a:cs typeface="Arial"/>
                <a:sym typeface="Arial"/>
              </a:rPr>
              <a:t>Sidereal month</a:t>
            </a:r>
            <a:r>
              <a:rPr lang="en-US" sz="2000" b="1">
                <a:solidFill>
                  <a:srgbClr val="333399"/>
                </a:solidFill>
                <a:latin typeface="Arial"/>
                <a:ea typeface="Arial"/>
                <a:cs typeface="Arial"/>
                <a:sym typeface="Arial"/>
              </a:rPr>
              <a:t>: 27.32 days for Moon to go around Earth </a:t>
            </a:r>
            <a:r>
              <a:rPr lang="en-US" sz="2000" b="1" i="1">
                <a:solidFill>
                  <a:srgbClr val="333399"/>
                </a:solidFill>
                <a:latin typeface="Arial"/>
                <a:ea typeface="Arial"/>
                <a:cs typeface="Arial"/>
                <a:sym typeface="Arial"/>
              </a:rPr>
              <a:t>with respect to stars (=sidereal)</a:t>
            </a:r>
            <a:endParaRPr/>
          </a:p>
          <a:p>
            <a:pPr marL="0" marR="0" lvl="0" indent="0" algn="l" rtl="0">
              <a:lnSpc>
                <a:spcPct val="100000"/>
              </a:lnSpc>
              <a:spcBef>
                <a:spcPts val="1250"/>
              </a:spcBef>
              <a:spcAft>
                <a:spcPts val="0"/>
              </a:spcAft>
              <a:buClr>
                <a:srgbClr val="CC3300"/>
              </a:buClr>
              <a:buSzPts val="2000"/>
              <a:buFont typeface="Arial"/>
              <a:buNone/>
            </a:pPr>
            <a:r>
              <a:rPr lang="en-US" sz="2000" b="1" u="sng">
                <a:solidFill>
                  <a:srgbClr val="CC3300"/>
                </a:solidFill>
                <a:latin typeface="Arial"/>
                <a:ea typeface="Arial"/>
                <a:cs typeface="Arial"/>
                <a:sym typeface="Arial"/>
              </a:rPr>
              <a:t>Synodic month</a:t>
            </a:r>
            <a:r>
              <a:rPr lang="en-US" sz="2000" b="1">
                <a:solidFill>
                  <a:srgbClr val="CC3300"/>
                </a:solidFill>
                <a:latin typeface="Arial"/>
                <a:ea typeface="Arial"/>
                <a:cs typeface="Arial"/>
                <a:sym typeface="Arial"/>
              </a:rPr>
              <a:t>: 29.53 days for Moon to return to same PHASE (</a:t>
            </a:r>
            <a:r>
              <a:rPr lang="en-US" sz="2000" b="1" i="1">
                <a:solidFill>
                  <a:srgbClr val="CC3300"/>
                </a:solidFill>
                <a:latin typeface="Arial"/>
                <a:ea typeface="Arial"/>
                <a:cs typeface="Arial"/>
                <a:sym typeface="Arial"/>
              </a:rPr>
              <a:t>synodic=same relative positions of Earth, Sun, Moon</a:t>
            </a:r>
            <a:r>
              <a:rPr lang="en-US" sz="2000" b="1">
                <a:solidFill>
                  <a:srgbClr val="CC3300"/>
                </a:solidFill>
                <a:latin typeface="Arial"/>
                <a:ea typeface="Arial"/>
                <a:cs typeface="Arial"/>
                <a:sym typeface="Arial"/>
              </a:rPr>
              <a:t>)</a:t>
            </a:r>
            <a:endParaRPr/>
          </a:p>
          <a:p>
            <a:pPr marL="0" marR="0" lvl="0" indent="0" algn="l" rtl="0">
              <a:lnSpc>
                <a:spcPct val="100000"/>
              </a:lnSpc>
              <a:spcBef>
                <a:spcPts val="1250"/>
              </a:spcBef>
              <a:spcAft>
                <a:spcPts val="0"/>
              </a:spcAft>
              <a:buClr>
                <a:srgbClr val="000000"/>
              </a:buClr>
              <a:buSzPts val="2000"/>
              <a:buFont typeface="Arial"/>
              <a:buNone/>
            </a:pPr>
            <a:r>
              <a:rPr lang="en-US" sz="2000" b="1">
                <a:solidFill>
                  <a:srgbClr val="000000"/>
                </a:solidFill>
                <a:latin typeface="Arial"/>
                <a:ea typeface="Arial"/>
                <a:cs typeface="Arial"/>
                <a:sym typeface="Arial"/>
              </a:rPr>
              <a:t>Difference:</a:t>
            </a:r>
            <a:r>
              <a:rPr lang="en-US" sz="2000" b="1" i="1">
                <a:solidFill>
                  <a:srgbClr val="000000"/>
                </a:solidFill>
                <a:latin typeface="Arial"/>
                <a:ea typeface="Arial"/>
                <a:cs typeface="Arial"/>
                <a:sym typeface="Arial"/>
              </a:rPr>
              <a:t> because Earth travels in its orbit around Sun while Moon goes around Earth!</a:t>
            </a:r>
            <a:endParaRPr/>
          </a:p>
          <a:p>
            <a:pPr marL="0" marR="0" lvl="0" indent="0" algn="l" rtl="0">
              <a:lnSpc>
                <a:spcPct val="100000"/>
              </a:lnSpc>
              <a:spcBef>
                <a:spcPts val="1250"/>
              </a:spcBef>
              <a:spcAft>
                <a:spcPts val="0"/>
              </a:spcAft>
              <a:buClr>
                <a:srgbClr val="800000"/>
              </a:buClr>
              <a:buSzPts val="2000"/>
              <a:buFont typeface="Arial"/>
              <a:buNone/>
            </a:pPr>
            <a:r>
              <a:rPr lang="en-US" sz="2000" b="1" u="sng">
                <a:solidFill>
                  <a:srgbClr val="800000"/>
                </a:solidFill>
                <a:latin typeface="Arial"/>
                <a:ea typeface="Arial"/>
                <a:cs typeface="Arial"/>
                <a:sym typeface="Arial"/>
              </a:rPr>
              <a:t>For same reason:  stars rise 4 minutes earlier each day: </a:t>
            </a:r>
            <a:endParaRPr/>
          </a:p>
          <a:p>
            <a:pPr marL="0" marR="0" lvl="0" indent="0" algn="l" rtl="0">
              <a:lnSpc>
                <a:spcPct val="100000"/>
              </a:lnSpc>
              <a:spcBef>
                <a:spcPts val="1250"/>
              </a:spcBef>
              <a:spcAft>
                <a:spcPts val="0"/>
              </a:spcAft>
              <a:buClr>
                <a:srgbClr val="000099"/>
              </a:buClr>
              <a:buSzPts val="2000"/>
              <a:buFont typeface="Arial"/>
              <a:buNone/>
            </a:pPr>
            <a:r>
              <a:rPr lang="en-US" sz="2000" b="1" u="sng">
                <a:solidFill>
                  <a:srgbClr val="000099"/>
                </a:solidFill>
                <a:latin typeface="Arial"/>
                <a:ea typeface="Arial"/>
                <a:cs typeface="Arial"/>
                <a:sym typeface="Arial"/>
              </a:rPr>
              <a:t>“sidereal” day</a:t>
            </a:r>
            <a:r>
              <a:rPr lang="en-US" sz="2000" b="1">
                <a:solidFill>
                  <a:srgbClr val="000099"/>
                </a:solidFill>
                <a:latin typeface="Arial"/>
                <a:ea typeface="Arial"/>
                <a:cs typeface="Arial"/>
                <a:sym typeface="Arial"/>
              </a:rPr>
              <a:t> = 23h 56m (relative to stars)</a:t>
            </a:r>
            <a:endParaRPr/>
          </a:p>
          <a:p>
            <a:pPr marL="0" marR="0" lvl="0" indent="0" algn="l" rtl="0">
              <a:lnSpc>
                <a:spcPct val="100000"/>
              </a:lnSpc>
              <a:spcBef>
                <a:spcPts val="1250"/>
              </a:spcBef>
              <a:spcAft>
                <a:spcPts val="0"/>
              </a:spcAft>
              <a:buClr>
                <a:srgbClr val="000099"/>
              </a:buClr>
              <a:buSzPts val="2000"/>
              <a:buFont typeface="Arial"/>
              <a:buNone/>
            </a:pPr>
            <a:r>
              <a:rPr lang="en-US" sz="2000" b="1" u="sng">
                <a:solidFill>
                  <a:srgbClr val="000099"/>
                </a:solidFill>
                <a:latin typeface="Arial"/>
                <a:ea typeface="Arial"/>
                <a:cs typeface="Arial"/>
                <a:sym typeface="Arial"/>
              </a:rPr>
              <a:t>solar day</a:t>
            </a:r>
            <a:r>
              <a:rPr lang="en-US" sz="2000" b="1">
                <a:solidFill>
                  <a:srgbClr val="000099"/>
                </a:solidFill>
                <a:latin typeface="Arial"/>
                <a:ea typeface="Arial"/>
                <a:cs typeface="Arial"/>
                <a:sym typeface="Arial"/>
              </a:rPr>
              <a:t> = 24 hrs (relative to sun)</a:t>
            </a:r>
            <a:endParaRPr/>
          </a:p>
          <a:p>
            <a:pPr marL="0" marR="0" lvl="0" indent="0" algn="l" rtl="0">
              <a:lnSpc>
                <a:spcPct val="100000"/>
              </a:lnSpc>
              <a:spcBef>
                <a:spcPts val="1250"/>
              </a:spcBef>
              <a:spcAft>
                <a:spcPts val="0"/>
              </a:spcAft>
              <a:buClr>
                <a:srgbClr val="000099"/>
              </a:buClr>
              <a:buSzPts val="1800"/>
              <a:buFont typeface="Arial"/>
              <a:buNone/>
            </a:pPr>
            <a:r>
              <a:rPr lang="en-US" sz="1800" b="1">
                <a:solidFill>
                  <a:srgbClr val="000099"/>
                </a:solidFill>
                <a:latin typeface="Arial"/>
                <a:ea typeface="Arial"/>
                <a:cs typeface="Arial"/>
                <a:sym typeface="Arial"/>
              </a:rPr>
              <a:t>1 yr = 365 solar days = 366 sidereal days = 12.37 synodic months = 13.37 synodic months</a:t>
            </a:r>
            <a:endParaRPr/>
          </a:p>
        </p:txBody>
      </p:sp>
      <p:sp>
        <p:nvSpPr>
          <p:cNvPr id="236" name="Google Shape;236;p13"/>
          <p:cNvSpPr/>
          <p:nvPr/>
        </p:nvSpPr>
        <p:spPr>
          <a:xfrm>
            <a:off x="914400" y="6400800"/>
            <a:ext cx="1284288"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237" name="Google Shape;237;p13"/>
          <p:cNvSpPr txBox="1"/>
          <p:nvPr/>
        </p:nvSpPr>
        <p:spPr>
          <a:xfrm>
            <a:off x="1262063" y="1143000"/>
            <a:ext cx="1143000" cy="6461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00"/>
              </a:buClr>
              <a:buSzPts val="1800"/>
              <a:buFont typeface="Arial"/>
              <a:buNone/>
            </a:pPr>
            <a:r>
              <a:rPr lang="en-US" sz="1800" i="1">
                <a:solidFill>
                  <a:srgbClr val="FFFF00"/>
                </a:solidFill>
                <a:latin typeface="Arial"/>
                <a:ea typeface="Arial"/>
                <a:cs typeface="Arial"/>
                <a:sym typeface="Arial"/>
              </a:rPr>
              <a:t>Not to scale!</a:t>
            </a:r>
            <a:endParaRPr/>
          </a:p>
        </p:txBody>
      </p:sp>
      <p:sp>
        <p:nvSpPr>
          <p:cNvPr id="238" name="Google Shape;238;p13"/>
          <p:cNvSpPr txBox="1"/>
          <p:nvPr/>
        </p:nvSpPr>
        <p:spPr>
          <a:xfrm>
            <a:off x="228600" y="4740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rgbClr val="FFFFFF"/>
                </a:solidFill>
                <a:latin typeface="Tahoma"/>
                <a:ea typeface="Tahoma"/>
                <a:cs typeface="Tahoma"/>
                <a:sym typeface="Tahoma"/>
              </a:rPr>
              <a:t>© Gerard </a:t>
            </a:r>
            <a:r>
              <a:rPr lang="en-US" b="1" dirty="0" err="1">
                <a:solidFill>
                  <a:srgbClr val="FFFFFF"/>
                </a:solidFill>
                <a:latin typeface="Tahoma"/>
                <a:ea typeface="Tahoma"/>
                <a:cs typeface="Tahoma"/>
                <a:sym typeface="Tahoma"/>
              </a:rPr>
              <a:t>Williger</a:t>
            </a:r>
            <a:r>
              <a:rPr lang="en-US" b="1" dirty="0">
                <a:solidFill>
                  <a:srgbClr val="FFFFFF"/>
                </a:solidFill>
                <a:latin typeface="Tahoma"/>
                <a:ea typeface="Tahoma"/>
                <a:cs typeface="Tahoma"/>
                <a:sym typeface="Tahoma"/>
              </a:rPr>
              <a:t> 2023 U Louisville</a:t>
            </a:r>
            <a:endParaRPr b="1" dirty="0">
              <a:solidFill>
                <a:srgbClr val="FFFFFF"/>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4"/>
          <p:cNvSpPr txBox="1">
            <a:spLocks noGrp="1"/>
          </p:cNvSpPr>
          <p:nvPr>
            <p:ph type="title"/>
          </p:nvPr>
        </p:nvSpPr>
        <p:spPr>
          <a:xfrm>
            <a:off x="5334000" y="0"/>
            <a:ext cx="3594100" cy="3000375"/>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US" sz="3200" b="1"/>
              <a:t>Moon Phases: a question of perspective</a:t>
            </a:r>
            <a:endParaRPr/>
          </a:p>
        </p:txBody>
      </p:sp>
      <p:pic>
        <p:nvPicPr>
          <p:cNvPr id="245" name="Google Shape;245;p14"/>
          <p:cNvPicPr preferRelativeResize="0"/>
          <p:nvPr/>
        </p:nvPicPr>
        <p:blipFill rotWithShape="1">
          <a:blip r:embed="rId3">
            <a:alphaModFix/>
          </a:blip>
          <a:srcRect/>
          <a:stretch/>
        </p:blipFill>
        <p:spPr>
          <a:xfrm>
            <a:off x="228600" y="138700"/>
            <a:ext cx="4999038" cy="5105401"/>
          </a:xfrm>
          <a:prstGeom prst="rect">
            <a:avLst/>
          </a:prstGeom>
          <a:noFill/>
          <a:ln>
            <a:noFill/>
          </a:ln>
        </p:spPr>
      </p:pic>
      <p:pic>
        <p:nvPicPr>
          <p:cNvPr id="246" name="Google Shape;246;p14"/>
          <p:cNvPicPr preferRelativeResize="0"/>
          <p:nvPr/>
        </p:nvPicPr>
        <p:blipFill rotWithShape="1">
          <a:blip r:embed="rId4">
            <a:alphaModFix/>
          </a:blip>
          <a:srcRect/>
          <a:stretch/>
        </p:blipFill>
        <p:spPr>
          <a:xfrm>
            <a:off x="304800" y="5021263"/>
            <a:ext cx="6832600" cy="1836737"/>
          </a:xfrm>
          <a:prstGeom prst="rect">
            <a:avLst/>
          </a:prstGeom>
          <a:noFill/>
          <a:ln>
            <a:noFill/>
          </a:ln>
        </p:spPr>
      </p:pic>
      <p:sp>
        <p:nvSpPr>
          <p:cNvPr id="247" name="Google Shape;247;p14"/>
          <p:cNvSpPr txBox="1"/>
          <p:nvPr/>
        </p:nvSpPr>
        <p:spPr>
          <a:xfrm>
            <a:off x="5334000" y="3200400"/>
            <a:ext cx="3505200" cy="1620838"/>
          </a:xfrm>
          <a:prstGeom prst="rect">
            <a:avLst/>
          </a:prstGeom>
          <a:solidFill>
            <a:srgbClr val="FFFC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CC3300"/>
              </a:buClr>
              <a:buSzPts val="1800"/>
              <a:buFont typeface="Arial"/>
              <a:buNone/>
            </a:pPr>
            <a:r>
              <a:rPr lang="en-US" sz="1800" b="1">
                <a:solidFill>
                  <a:srgbClr val="CC3300"/>
                </a:solidFill>
                <a:latin typeface="Arial"/>
                <a:ea typeface="Arial"/>
                <a:cs typeface="Arial"/>
                <a:sym typeface="Arial"/>
              </a:rPr>
              <a:t>From Moon, </a:t>
            </a:r>
            <a:r>
              <a:rPr lang="en-US" sz="1800" b="1" i="1">
                <a:solidFill>
                  <a:srgbClr val="CC3300"/>
                </a:solidFill>
                <a:latin typeface="Arial"/>
                <a:ea typeface="Arial"/>
                <a:cs typeface="Arial"/>
                <a:sym typeface="Arial"/>
              </a:rPr>
              <a:t>see Earth phases 180º opposite</a:t>
            </a:r>
            <a:r>
              <a:rPr lang="en-US" sz="1800" b="1">
                <a:solidFill>
                  <a:srgbClr val="CC3300"/>
                </a:solidFill>
                <a:latin typeface="Arial"/>
                <a:ea typeface="Arial"/>
                <a:cs typeface="Arial"/>
                <a:sym typeface="Arial"/>
              </a:rPr>
              <a:t> from Moon’s phase as seen from Earth</a:t>
            </a:r>
            <a:endParaRPr/>
          </a:p>
          <a:p>
            <a:pPr marL="0" marR="0" lvl="0" indent="0" algn="l" rtl="0">
              <a:lnSpc>
                <a:spcPct val="100000"/>
              </a:lnSpc>
              <a:spcBef>
                <a:spcPts val="1125"/>
              </a:spcBef>
              <a:spcAft>
                <a:spcPts val="0"/>
              </a:spcAft>
              <a:buClr>
                <a:srgbClr val="333399"/>
              </a:buClr>
              <a:buSzPts val="1800"/>
              <a:buFont typeface="Arial"/>
              <a:buNone/>
            </a:pPr>
            <a:r>
              <a:rPr lang="en-US" sz="1800" b="1">
                <a:solidFill>
                  <a:srgbClr val="333399"/>
                </a:solidFill>
                <a:latin typeface="Arial"/>
                <a:ea typeface="Arial"/>
                <a:cs typeface="Arial"/>
                <a:sym typeface="Arial"/>
              </a:rPr>
              <a:t>Example: from Full Moon, Earth appears New</a:t>
            </a:r>
            <a:endParaRPr/>
          </a:p>
        </p:txBody>
      </p:sp>
      <p:sp>
        <p:nvSpPr>
          <p:cNvPr id="248" name="Google Shape;248;p14"/>
          <p:cNvSpPr txBox="1"/>
          <p:nvPr/>
        </p:nvSpPr>
        <p:spPr>
          <a:xfrm>
            <a:off x="1993900" y="3457575"/>
            <a:ext cx="1468438"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00"/>
              </a:buClr>
              <a:buSzPts val="1800"/>
              <a:buFont typeface="Arial"/>
              <a:buNone/>
            </a:pPr>
            <a:r>
              <a:rPr lang="en-US" sz="1800" i="1">
                <a:solidFill>
                  <a:srgbClr val="FFFF00"/>
                </a:solidFill>
                <a:latin typeface="Arial"/>
                <a:ea typeface="Arial"/>
                <a:cs typeface="Arial"/>
                <a:sym typeface="Arial"/>
              </a:rPr>
              <a:t>Not to scale!</a:t>
            </a:r>
            <a:endParaRPr/>
          </a:p>
        </p:txBody>
      </p:sp>
      <p:sp>
        <p:nvSpPr>
          <p:cNvPr id="249" name="Google Shape;249;p14"/>
          <p:cNvSpPr txBox="1"/>
          <p:nvPr/>
        </p:nvSpPr>
        <p:spPr>
          <a:xfrm>
            <a:off x="218319"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rgbClr val="FFFFFF"/>
                </a:solidFill>
                <a:latin typeface="Tahoma"/>
                <a:ea typeface="Tahoma"/>
                <a:cs typeface="Tahoma"/>
                <a:sym typeface="Tahoma"/>
              </a:rPr>
              <a:t>© Gerard </a:t>
            </a:r>
            <a:r>
              <a:rPr lang="en-US" b="1" dirty="0" err="1">
                <a:solidFill>
                  <a:srgbClr val="FFFFFF"/>
                </a:solidFill>
                <a:latin typeface="Tahoma"/>
                <a:ea typeface="Tahoma"/>
                <a:cs typeface="Tahoma"/>
                <a:sym typeface="Tahoma"/>
              </a:rPr>
              <a:t>Williger</a:t>
            </a:r>
            <a:r>
              <a:rPr lang="en-US" b="1" dirty="0">
                <a:solidFill>
                  <a:srgbClr val="FFFFFF"/>
                </a:solidFill>
                <a:latin typeface="Tahoma"/>
                <a:ea typeface="Tahoma"/>
                <a:cs typeface="Tahoma"/>
                <a:sym typeface="Tahoma"/>
              </a:rPr>
              <a:t> 2023 U Louisville</a:t>
            </a:r>
            <a:endParaRPr b="1" dirty="0">
              <a:solidFill>
                <a:srgbClr val="FFFFFF"/>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5"/>
          <p:cNvSpPr/>
          <p:nvPr/>
        </p:nvSpPr>
        <p:spPr>
          <a:xfrm>
            <a:off x="76200" y="5219700"/>
            <a:ext cx="3124200" cy="1203325"/>
          </a:xfrm>
          <a:prstGeom prst="rect">
            <a:avLst/>
          </a:prstGeom>
          <a:solidFill>
            <a:srgbClr val="FFFF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99"/>
              </a:buClr>
              <a:buSzPts val="1800"/>
              <a:buFont typeface="Arial"/>
              <a:buNone/>
            </a:pPr>
            <a:r>
              <a:rPr lang="en-US" sz="1800" b="1">
                <a:solidFill>
                  <a:srgbClr val="000099"/>
                </a:solidFill>
                <a:latin typeface="Arial"/>
                <a:ea typeface="Arial"/>
                <a:cs typeface="Arial"/>
                <a:sym typeface="Arial"/>
              </a:rPr>
              <a:t>Example: Waning gibbous</a:t>
            </a:r>
            <a:endParaRPr/>
          </a:p>
          <a:p>
            <a:pPr marL="0" marR="0" lvl="0" indent="0" algn="l" rtl="0">
              <a:lnSpc>
                <a:spcPct val="100000"/>
              </a:lnSpc>
              <a:spcBef>
                <a:spcPts val="0"/>
              </a:spcBef>
              <a:spcAft>
                <a:spcPts val="0"/>
              </a:spcAft>
              <a:buClr>
                <a:srgbClr val="000099"/>
              </a:buClr>
              <a:buSzPts val="1800"/>
              <a:buFont typeface="Arial"/>
              <a:buNone/>
            </a:pPr>
            <a:r>
              <a:rPr lang="en-US" sz="1800" b="1">
                <a:solidFill>
                  <a:srgbClr val="000099"/>
                </a:solidFill>
                <a:latin typeface="Arial"/>
                <a:ea typeface="Arial"/>
                <a:cs typeface="Arial"/>
                <a:sym typeface="Arial"/>
              </a:rPr>
              <a:t>Rise: 9pm</a:t>
            </a:r>
            <a:endParaRPr/>
          </a:p>
          <a:p>
            <a:pPr marL="0" marR="0" lvl="0" indent="0" algn="l" rtl="0">
              <a:lnSpc>
                <a:spcPct val="100000"/>
              </a:lnSpc>
              <a:spcBef>
                <a:spcPts val="0"/>
              </a:spcBef>
              <a:spcAft>
                <a:spcPts val="0"/>
              </a:spcAft>
              <a:buClr>
                <a:srgbClr val="000099"/>
              </a:buClr>
              <a:buSzPts val="1800"/>
              <a:buFont typeface="Arial"/>
              <a:buNone/>
            </a:pPr>
            <a:r>
              <a:rPr lang="en-US" sz="1800" b="1">
                <a:solidFill>
                  <a:srgbClr val="000099"/>
                </a:solidFill>
                <a:latin typeface="Arial"/>
                <a:ea typeface="Arial"/>
                <a:cs typeface="Arial"/>
                <a:sym typeface="Arial"/>
              </a:rPr>
              <a:t>Overhead: 3am</a:t>
            </a:r>
            <a:endParaRPr/>
          </a:p>
          <a:p>
            <a:pPr marL="0" marR="0" lvl="0" indent="0" algn="l" rtl="0">
              <a:lnSpc>
                <a:spcPct val="100000"/>
              </a:lnSpc>
              <a:spcBef>
                <a:spcPts val="0"/>
              </a:spcBef>
              <a:spcAft>
                <a:spcPts val="0"/>
              </a:spcAft>
              <a:buClr>
                <a:srgbClr val="000099"/>
              </a:buClr>
              <a:buSzPts val="1800"/>
              <a:buFont typeface="Arial"/>
              <a:buNone/>
            </a:pPr>
            <a:r>
              <a:rPr lang="en-US" sz="1800" b="1">
                <a:solidFill>
                  <a:srgbClr val="000099"/>
                </a:solidFill>
                <a:latin typeface="Arial"/>
                <a:ea typeface="Arial"/>
                <a:cs typeface="Arial"/>
                <a:sym typeface="Arial"/>
              </a:rPr>
              <a:t>Set: 9am</a:t>
            </a:r>
            <a:endParaRPr/>
          </a:p>
        </p:txBody>
      </p:sp>
      <p:sp>
        <p:nvSpPr>
          <p:cNvPr id="256" name="Google Shape;256;p15"/>
          <p:cNvSpPr txBox="1">
            <a:spLocks noGrp="1"/>
          </p:cNvSpPr>
          <p:nvPr>
            <p:ph type="title"/>
          </p:nvPr>
        </p:nvSpPr>
        <p:spPr>
          <a:xfrm>
            <a:off x="2759075" y="174625"/>
            <a:ext cx="3865563" cy="107791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US"/>
              <a:t>Moon phases</a:t>
            </a:r>
            <a:endParaRPr/>
          </a:p>
        </p:txBody>
      </p:sp>
      <p:sp>
        <p:nvSpPr>
          <p:cNvPr id="257" name="Google Shape;257;p15"/>
          <p:cNvSpPr txBox="1">
            <a:spLocks noGrp="1"/>
          </p:cNvSpPr>
          <p:nvPr>
            <p:ph type="body" idx="1"/>
          </p:nvPr>
        </p:nvSpPr>
        <p:spPr>
          <a:xfrm>
            <a:off x="0" y="247423"/>
            <a:ext cx="2819400" cy="3602038"/>
          </a:xfrm>
          <a:prstGeom prst="rect">
            <a:avLst/>
          </a:prstGeom>
          <a:noFill/>
          <a:ln>
            <a:noFill/>
          </a:ln>
        </p:spPr>
        <p:txBody>
          <a:bodyPr spcFirstLastPara="1" wrap="square" lIns="90000" tIns="46800" rIns="90000" bIns="46800" anchor="t" anchorCtr="0">
            <a:noAutofit/>
          </a:bodyPr>
          <a:lstStyle/>
          <a:p>
            <a:pPr marL="341313" lvl="0" indent="-341313" algn="l" rtl="0">
              <a:lnSpc>
                <a:spcPct val="80000"/>
              </a:lnSpc>
              <a:spcBef>
                <a:spcPts val="0"/>
              </a:spcBef>
              <a:spcAft>
                <a:spcPts val="0"/>
              </a:spcAft>
              <a:buClr>
                <a:srgbClr val="CC3300"/>
              </a:buClr>
              <a:buSzPts val="2400"/>
              <a:buFont typeface="Arial"/>
              <a:buNone/>
            </a:pPr>
            <a:r>
              <a:rPr lang="en-US" sz="2400" b="1">
                <a:solidFill>
                  <a:srgbClr val="CC3300"/>
                </a:solidFill>
              </a:rPr>
              <a:t>Note each position’s name and about when it rises (6 hrs before overhead), is overhead, and sets (6 hours after overhead)</a:t>
            </a:r>
            <a:endParaRPr sz="2400" b="1">
              <a:solidFill>
                <a:srgbClr val="CC3300"/>
              </a:solidFill>
            </a:endParaRPr>
          </a:p>
        </p:txBody>
      </p:sp>
      <p:sp>
        <p:nvSpPr>
          <p:cNvPr id="258" name="Google Shape;258;p15"/>
          <p:cNvSpPr/>
          <p:nvPr/>
        </p:nvSpPr>
        <p:spPr>
          <a:xfrm>
            <a:off x="3962400" y="3048000"/>
            <a:ext cx="1295400" cy="12954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59" name="Google Shape;259;p15"/>
          <p:cNvSpPr/>
          <p:nvPr/>
        </p:nvSpPr>
        <p:spPr>
          <a:xfrm>
            <a:off x="6705600" y="34290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0" name="Google Shape;260;p15"/>
          <p:cNvSpPr/>
          <p:nvPr/>
        </p:nvSpPr>
        <p:spPr>
          <a:xfrm>
            <a:off x="5791200" y="20574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1" name="Google Shape;261;p15"/>
          <p:cNvSpPr/>
          <p:nvPr/>
        </p:nvSpPr>
        <p:spPr>
          <a:xfrm>
            <a:off x="5943600" y="48006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2" name="Google Shape;262;p15"/>
          <p:cNvSpPr/>
          <p:nvPr/>
        </p:nvSpPr>
        <p:spPr>
          <a:xfrm>
            <a:off x="2667000" y="48006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3" name="Google Shape;263;p15"/>
          <p:cNvSpPr/>
          <p:nvPr/>
        </p:nvSpPr>
        <p:spPr>
          <a:xfrm>
            <a:off x="2819400" y="20574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4" name="Google Shape;264;p15"/>
          <p:cNvSpPr/>
          <p:nvPr/>
        </p:nvSpPr>
        <p:spPr>
          <a:xfrm>
            <a:off x="4419600" y="54102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5" name="Google Shape;265;p15"/>
          <p:cNvSpPr/>
          <p:nvPr/>
        </p:nvSpPr>
        <p:spPr>
          <a:xfrm>
            <a:off x="4343400" y="15240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6" name="Google Shape;266;p15"/>
          <p:cNvSpPr/>
          <p:nvPr/>
        </p:nvSpPr>
        <p:spPr>
          <a:xfrm>
            <a:off x="2057400" y="34290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7" name="Google Shape;267;p15"/>
          <p:cNvSpPr/>
          <p:nvPr/>
        </p:nvSpPr>
        <p:spPr>
          <a:xfrm>
            <a:off x="7620000" y="3352800"/>
            <a:ext cx="1295400" cy="485775"/>
          </a:xfrm>
          <a:prstGeom prst="leftArrow">
            <a:avLst>
              <a:gd name="adj1" fmla="val 50000"/>
              <a:gd name="adj2" fmla="val 66667"/>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8" name="Google Shape;268;p15"/>
          <p:cNvSpPr txBox="1"/>
          <p:nvPr/>
        </p:nvSpPr>
        <p:spPr>
          <a:xfrm>
            <a:off x="7391400" y="2667000"/>
            <a:ext cx="1371600" cy="398463"/>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333399"/>
              </a:buClr>
              <a:buSzPts val="2000"/>
              <a:buFont typeface="Arial"/>
              <a:buNone/>
            </a:pPr>
            <a:r>
              <a:rPr lang="en-US" sz="2000" b="1">
                <a:solidFill>
                  <a:srgbClr val="333399"/>
                </a:solidFill>
                <a:latin typeface="Arial"/>
                <a:ea typeface="Arial"/>
                <a:cs typeface="Arial"/>
                <a:sym typeface="Arial"/>
              </a:rPr>
              <a:t>sunlight</a:t>
            </a:r>
            <a:endParaRPr/>
          </a:p>
        </p:txBody>
      </p:sp>
      <p:sp>
        <p:nvSpPr>
          <p:cNvPr id="269" name="Google Shape;269;p15"/>
          <p:cNvSpPr txBox="1"/>
          <p:nvPr/>
        </p:nvSpPr>
        <p:spPr>
          <a:xfrm>
            <a:off x="4633913" y="3157538"/>
            <a:ext cx="1066800"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333399"/>
              </a:buClr>
              <a:buSzPts val="2000"/>
              <a:buFont typeface="Arial"/>
              <a:buNone/>
            </a:pPr>
            <a:r>
              <a:rPr lang="en-US" sz="2000" b="1">
                <a:solidFill>
                  <a:srgbClr val="333399"/>
                </a:solidFill>
                <a:latin typeface="Arial"/>
                <a:ea typeface="Arial"/>
                <a:cs typeface="Arial"/>
                <a:sym typeface="Arial"/>
              </a:rPr>
              <a:t>Earth</a:t>
            </a:r>
            <a:endParaRPr/>
          </a:p>
        </p:txBody>
      </p:sp>
      <p:sp>
        <p:nvSpPr>
          <p:cNvPr id="270" name="Google Shape;270;p15"/>
          <p:cNvSpPr/>
          <p:nvPr/>
        </p:nvSpPr>
        <p:spPr>
          <a:xfrm>
            <a:off x="5791200" y="20574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1" name="Google Shape;271;p15"/>
          <p:cNvSpPr/>
          <p:nvPr/>
        </p:nvSpPr>
        <p:spPr>
          <a:xfrm>
            <a:off x="5943600" y="48006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2" name="Google Shape;272;p15"/>
          <p:cNvSpPr/>
          <p:nvPr/>
        </p:nvSpPr>
        <p:spPr>
          <a:xfrm>
            <a:off x="4419600" y="54102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3" name="Google Shape;273;p15"/>
          <p:cNvSpPr/>
          <p:nvPr/>
        </p:nvSpPr>
        <p:spPr>
          <a:xfrm>
            <a:off x="2667000" y="48006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4" name="Google Shape;274;p15"/>
          <p:cNvSpPr/>
          <p:nvPr/>
        </p:nvSpPr>
        <p:spPr>
          <a:xfrm>
            <a:off x="2057400" y="34290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5" name="Google Shape;275;p15"/>
          <p:cNvSpPr/>
          <p:nvPr/>
        </p:nvSpPr>
        <p:spPr>
          <a:xfrm>
            <a:off x="2819400" y="20574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6" name="Google Shape;276;p15"/>
          <p:cNvSpPr/>
          <p:nvPr/>
        </p:nvSpPr>
        <p:spPr>
          <a:xfrm>
            <a:off x="4343400" y="15240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7" name="Google Shape;277;p15"/>
          <p:cNvSpPr/>
          <p:nvPr/>
        </p:nvSpPr>
        <p:spPr>
          <a:xfrm>
            <a:off x="6705600" y="34290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8" name="Google Shape;278;p15"/>
          <p:cNvSpPr/>
          <p:nvPr/>
        </p:nvSpPr>
        <p:spPr>
          <a:xfrm>
            <a:off x="3962400" y="3048000"/>
            <a:ext cx="609600" cy="12954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cxnSp>
        <p:nvCxnSpPr>
          <p:cNvPr id="279" name="Google Shape;279;p15"/>
          <p:cNvCxnSpPr/>
          <p:nvPr/>
        </p:nvCxnSpPr>
        <p:spPr>
          <a:xfrm>
            <a:off x="2209800" y="34290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0" name="Google Shape;280;p15"/>
          <p:cNvCxnSpPr/>
          <p:nvPr/>
        </p:nvCxnSpPr>
        <p:spPr>
          <a:xfrm>
            <a:off x="2971800" y="20574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1" name="Google Shape;281;p15"/>
          <p:cNvCxnSpPr/>
          <p:nvPr/>
        </p:nvCxnSpPr>
        <p:spPr>
          <a:xfrm>
            <a:off x="4495800" y="15240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2" name="Google Shape;282;p15"/>
          <p:cNvCxnSpPr/>
          <p:nvPr/>
        </p:nvCxnSpPr>
        <p:spPr>
          <a:xfrm>
            <a:off x="2819400" y="48006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3" name="Google Shape;283;p15"/>
          <p:cNvCxnSpPr/>
          <p:nvPr/>
        </p:nvCxnSpPr>
        <p:spPr>
          <a:xfrm>
            <a:off x="4419600" y="3200400"/>
            <a:ext cx="1588" cy="1066800"/>
          </a:xfrm>
          <a:prstGeom prst="straightConnector1">
            <a:avLst/>
          </a:prstGeom>
          <a:noFill/>
          <a:ln w="76300" cap="flat" cmpd="sng">
            <a:solidFill>
              <a:srgbClr val="000000"/>
            </a:solidFill>
            <a:prstDash val="solid"/>
            <a:miter lim="800000"/>
            <a:headEnd type="none" w="med" len="med"/>
            <a:tailEnd type="none" w="med" len="med"/>
          </a:ln>
        </p:spPr>
      </p:cxnSp>
      <p:cxnSp>
        <p:nvCxnSpPr>
          <p:cNvPr id="284" name="Google Shape;284;p15"/>
          <p:cNvCxnSpPr/>
          <p:nvPr/>
        </p:nvCxnSpPr>
        <p:spPr>
          <a:xfrm>
            <a:off x="5943600" y="20574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5" name="Google Shape;285;p15"/>
          <p:cNvCxnSpPr/>
          <p:nvPr/>
        </p:nvCxnSpPr>
        <p:spPr>
          <a:xfrm>
            <a:off x="6858000" y="34290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6" name="Google Shape;286;p15"/>
          <p:cNvCxnSpPr/>
          <p:nvPr/>
        </p:nvCxnSpPr>
        <p:spPr>
          <a:xfrm>
            <a:off x="6096000" y="48006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7" name="Google Shape;287;p15"/>
          <p:cNvCxnSpPr/>
          <p:nvPr/>
        </p:nvCxnSpPr>
        <p:spPr>
          <a:xfrm>
            <a:off x="4572000" y="5410200"/>
            <a:ext cx="1588" cy="381000"/>
          </a:xfrm>
          <a:prstGeom prst="straightConnector1">
            <a:avLst/>
          </a:prstGeom>
          <a:noFill/>
          <a:ln w="76300" cap="flat" cmpd="sng">
            <a:solidFill>
              <a:srgbClr val="000000"/>
            </a:solidFill>
            <a:prstDash val="solid"/>
            <a:miter lim="800000"/>
            <a:headEnd type="none" w="med" len="med"/>
            <a:tailEnd type="none" w="med" len="med"/>
          </a:ln>
        </p:spPr>
      </p:cxnSp>
      <p:sp>
        <p:nvSpPr>
          <p:cNvPr id="288" name="Google Shape;288;p15"/>
          <p:cNvSpPr/>
          <p:nvPr/>
        </p:nvSpPr>
        <p:spPr>
          <a:xfrm>
            <a:off x="4267200" y="3200400"/>
            <a:ext cx="228600" cy="990600"/>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cxnSp>
        <p:nvCxnSpPr>
          <p:cNvPr id="289" name="Google Shape;289;p15"/>
          <p:cNvCxnSpPr/>
          <p:nvPr/>
        </p:nvCxnSpPr>
        <p:spPr>
          <a:xfrm>
            <a:off x="4572000" y="3048000"/>
            <a:ext cx="1588" cy="1295400"/>
          </a:xfrm>
          <a:prstGeom prst="straightConnector1">
            <a:avLst/>
          </a:prstGeom>
          <a:noFill/>
          <a:ln w="76300" cap="flat" cmpd="sng">
            <a:solidFill>
              <a:srgbClr val="000000"/>
            </a:solidFill>
            <a:prstDash val="solid"/>
            <a:miter lim="800000"/>
            <a:headEnd type="none" w="med" len="med"/>
            <a:tailEnd type="none" w="med" len="med"/>
          </a:ln>
        </p:spPr>
      </p:cxnSp>
      <p:cxnSp>
        <p:nvCxnSpPr>
          <p:cNvPr id="290" name="Google Shape;290;p15"/>
          <p:cNvCxnSpPr/>
          <p:nvPr/>
        </p:nvCxnSpPr>
        <p:spPr>
          <a:xfrm>
            <a:off x="4495800" y="3048000"/>
            <a:ext cx="1588" cy="1219200"/>
          </a:xfrm>
          <a:prstGeom prst="straightConnector1">
            <a:avLst/>
          </a:prstGeom>
          <a:noFill/>
          <a:ln w="76300" cap="flat" cmpd="sng">
            <a:solidFill>
              <a:srgbClr val="000000"/>
            </a:solidFill>
            <a:prstDash val="solid"/>
            <a:miter lim="800000"/>
            <a:headEnd type="none" w="med" len="med"/>
            <a:tailEnd type="none" w="med" len="med"/>
          </a:ln>
        </p:spPr>
      </p:cxnSp>
      <p:sp>
        <p:nvSpPr>
          <p:cNvPr id="291" name="Google Shape;291;p15"/>
          <p:cNvSpPr txBox="1"/>
          <p:nvPr/>
        </p:nvSpPr>
        <p:spPr>
          <a:xfrm>
            <a:off x="6934200" y="3048000"/>
            <a:ext cx="381000" cy="398463"/>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a:solidFill>
                  <a:srgbClr val="000000"/>
                </a:solidFill>
                <a:latin typeface="Arial"/>
                <a:ea typeface="Arial"/>
                <a:cs typeface="Arial"/>
                <a:sym typeface="Arial"/>
              </a:rPr>
              <a:t>a</a:t>
            </a:r>
            <a:endParaRPr/>
          </a:p>
        </p:txBody>
      </p:sp>
      <p:sp>
        <p:nvSpPr>
          <p:cNvPr id="292" name="Google Shape;292;p15"/>
          <p:cNvSpPr/>
          <p:nvPr/>
        </p:nvSpPr>
        <p:spPr>
          <a:xfrm>
            <a:off x="6240463" y="1600200"/>
            <a:ext cx="341312"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b</a:t>
            </a:r>
            <a:endParaRPr/>
          </a:p>
        </p:txBody>
      </p:sp>
      <p:sp>
        <p:nvSpPr>
          <p:cNvPr id="293" name="Google Shape;293;p15"/>
          <p:cNvSpPr/>
          <p:nvPr/>
        </p:nvSpPr>
        <p:spPr>
          <a:xfrm>
            <a:off x="4799013" y="1219200"/>
            <a:ext cx="314325"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c</a:t>
            </a:r>
            <a:endParaRPr/>
          </a:p>
        </p:txBody>
      </p:sp>
      <p:sp>
        <p:nvSpPr>
          <p:cNvPr id="294" name="Google Shape;294;p15"/>
          <p:cNvSpPr/>
          <p:nvPr/>
        </p:nvSpPr>
        <p:spPr>
          <a:xfrm>
            <a:off x="3040063" y="1600200"/>
            <a:ext cx="341312"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d</a:t>
            </a:r>
            <a:endParaRPr/>
          </a:p>
        </p:txBody>
      </p:sp>
      <p:sp>
        <p:nvSpPr>
          <p:cNvPr id="295" name="Google Shape;295;p15"/>
          <p:cNvSpPr/>
          <p:nvPr/>
        </p:nvSpPr>
        <p:spPr>
          <a:xfrm>
            <a:off x="2427288" y="3048000"/>
            <a:ext cx="333375"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e</a:t>
            </a:r>
            <a:endParaRPr/>
          </a:p>
        </p:txBody>
      </p:sp>
      <p:sp>
        <p:nvSpPr>
          <p:cNvPr id="296" name="Google Shape;296;p15"/>
          <p:cNvSpPr/>
          <p:nvPr/>
        </p:nvSpPr>
        <p:spPr>
          <a:xfrm>
            <a:off x="3038475" y="4648200"/>
            <a:ext cx="279400"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f</a:t>
            </a:r>
            <a:endParaRPr/>
          </a:p>
        </p:txBody>
      </p:sp>
      <p:sp>
        <p:nvSpPr>
          <p:cNvPr id="297" name="Google Shape;297;p15"/>
          <p:cNvSpPr/>
          <p:nvPr/>
        </p:nvSpPr>
        <p:spPr>
          <a:xfrm>
            <a:off x="4792663" y="4953000"/>
            <a:ext cx="341312"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g</a:t>
            </a:r>
            <a:endParaRPr/>
          </a:p>
        </p:txBody>
      </p:sp>
      <p:sp>
        <p:nvSpPr>
          <p:cNvPr id="298" name="Google Shape;298;p15"/>
          <p:cNvSpPr/>
          <p:nvPr/>
        </p:nvSpPr>
        <p:spPr>
          <a:xfrm>
            <a:off x="6164263" y="4343400"/>
            <a:ext cx="341312"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h</a:t>
            </a:r>
            <a:endParaRPr/>
          </a:p>
        </p:txBody>
      </p:sp>
      <p:cxnSp>
        <p:nvCxnSpPr>
          <p:cNvPr id="299" name="Google Shape;299;p15"/>
          <p:cNvCxnSpPr/>
          <p:nvPr/>
        </p:nvCxnSpPr>
        <p:spPr>
          <a:xfrm>
            <a:off x="4495800" y="3124200"/>
            <a:ext cx="1588" cy="1143000"/>
          </a:xfrm>
          <a:prstGeom prst="straightConnector1">
            <a:avLst/>
          </a:prstGeom>
          <a:noFill/>
          <a:ln w="76300" cap="flat" cmpd="sng">
            <a:solidFill>
              <a:srgbClr val="000000"/>
            </a:solidFill>
            <a:prstDash val="solid"/>
            <a:miter lim="800000"/>
            <a:headEnd type="none" w="med" len="med"/>
            <a:tailEnd type="none" w="med" len="med"/>
          </a:ln>
        </p:spPr>
      </p:cxnSp>
      <p:cxnSp>
        <p:nvCxnSpPr>
          <p:cNvPr id="300" name="Google Shape;300;p15"/>
          <p:cNvCxnSpPr/>
          <p:nvPr/>
        </p:nvCxnSpPr>
        <p:spPr>
          <a:xfrm>
            <a:off x="4495800" y="3124200"/>
            <a:ext cx="1588" cy="1219200"/>
          </a:xfrm>
          <a:prstGeom prst="straightConnector1">
            <a:avLst/>
          </a:prstGeom>
          <a:noFill/>
          <a:ln w="76300" cap="flat" cmpd="sng">
            <a:solidFill>
              <a:srgbClr val="000000"/>
            </a:solidFill>
            <a:prstDash val="solid"/>
            <a:miter lim="800000"/>
            <a:headEnd type="none" w="med" len="med"/>
            <a:tailEnd type="none" w="med" len="med"/>
          </a:ln>
        </p:spPr>
      </p:cxnSp>
      <p:cxnSp>
        <p:nvCxnSpPr>
          <p:cNvPr id="301" name="Google Shape;301;p15"/>
          <p:cNvCxnSpPr/>
          <p:nvPr/>
        </p:nvCxnSpPr>
        <p:spPr>
          <a:xfrm rot="10800000">
            <a:off x="6170613" y="2589213"/>
            <a:ext cx="460375" cy="612775"/>
          </a:xfrm>
          <a:prstGeom prst="straightConnector1">
            <a:avLst/>
          </a:prstGeom>
          <a:noFill/>
          <a:ln w="76300" cap="flat" cmpd="sng">
            <a:solidFill>
              <a:srgbClr val="000000"/>
            </a:solidFill>
            <a:prstDash val="solid"/>
            <a:miter lim="800000"/>
            <a:headEnd type="none" w="med" len="med"/>
            <a:tailEnd type="triangle" w="med" len="med"/>
          </a:ln>
        </p:spPr>
      </p:cxnSp>
      <p:cxnSp>
        <p:nvCxnSpPr>
          <p:cNvPr id="302" name="Google Shape;302;p15"/>
          <p:cNvCxnSpPr/>
          <p:nvPr/>
        </p:nvCxnSpPr>
        <p:spPr>
          <a:xfrm>
            <a:off x="4495800" y="3048000"/>
            <a:ext cx="1588" cy="1295400"/>
          </a:xfrm>
          <a:prstGeom prst="straightConnector1">
            <a:avLst/>
          </a:prstGeom>
          <a:noFill/>
          <a:ln w="76300" cap="flat" cmpd="sng">
            <a:solidFill>
              <a:srgbClr val="000000"/>
            </a:solidFill>
            <a:prstDash val="solid"/>
            <a:miter lim="800000"/>
            <a:headEnd type="none" w="med" len="med"/>
            <a:tailEnd type="none" w="med" len="med"/>
          </a:ln>
        </p:spPr>
      </p:cxnSp>
      <p:cxnSp>
        <p:nvCxnSpPr>
          <p:cNvPr id="303" name="Google Shape;303;p15"/>
          <p:cNvCxnSpPr/>
          <p:nvPr/>
        </p:nvCxnSpPr>
        <p:spPr>
          <a:xfrm>
            <a:off x="4419600" y="3124200"/>
            <a:ext cx="1588" cy="1066800"/>
          </a:xfrm>
          <a:prstGeom prst="straightConnector1">
            <a:avLst/>
          </a:prstGeom>
          <a:noFill/>
          <a:ln w="76300" cap="flat" cmpd="sng">
            <a:solidFill>
              <a:srgbClr val="000000"/>
            </a:solidFill>
            <a:prstDash val="solid"/>
            <a:miter lim="800000"/>
            <a:headEnd type="none" w="med" len="med"/>
            <a:tailEnd type="none" w="med" len="med"/>
          </a:ln>
        </p:spPr>
      </p:cxnSp>
      <p:sp>
        <p:nvSpPr>
          <p:cNvPr id="304" name="Google Shape;304;p15"/>
          <p:cNvSpPr txBox="1"/>
          <p:nvPr/>
        </p:nvSpPr>
        <p:spPr>
          <a:xfrm>
            <a:off x="0" y="1157275"/>
            <a:ext cx="2286000" cy="366600"/>
          </a:xfrm>
          <a:prstGeom prst="rect">
            <a:avLst/>
          </a:prstGeom>
          <a:no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05" name="Google Shape;305;p15"/>
          <p:cNvSpPr txBox="1"/>
          <p:nvPr/>
        </p:nvSpPr>
        <p:spPr>
          <a:xfrm>
            <a:off x="6477000" y="4343400"/>
            <a:ext cx="2286000" cy="1751013"/>
          </a:xfrm>
          <a:prstGeom prst="rect">
            <a:avLst/>
          </a:prstGeom>
          <a:solidFill>
            <a:srgbClr val="FFFF00"/>
          </a:solidFill>
          <a:ln>
            <a:noFill/>
          </a:ln>
        </p:spPr>
        <p:txBody>
          <a:bodyPr spcFirstLastPara="1" wrap="square" lIns="90000" tIns="46800" rIns="90000" bIns="46800" anchor="t" anchorCtr="0">
            <a:spAutoFit/>
          </a:bodyPr>
          <a:lstStyle/>
          <a:p>
            <a:pPr marL="0" marR="0" lvl="0" indent="0" algn="l" rtl="0">
              <a:lnSpc>
                <a:spcPct val="70000"/>
              </a:lnSpc>
              <a:spcBef>
                <a:spcPts val="0"/>
              </a:spcBef>
              <a:spcAft>
                <a:spcPts val="0"/>
              </a:spcAft>
              <a:buClr>
                <a:srgbClr val="000099"/>
              </a:buClr>
              <a:buSzPts val="1800"/>
              <a:buFont typeface="Arial"/>
              <a:buNone/>
            </a:pPr>
            <a:r>
              <a:rPr lang="en-US" sz="1800" b="1">
                <a:solidFill>
                  <a:srgbClr val="000099"/>
                </a:solidFill>
                <a:latin typeface="Arial"/>
                <a:ea typeface="Arial"/>
                <a:cs typeface="Arial"/>
                <a:sym typeface="Arial"/>
              </a:rPr>
              <a:t>Example: Waning crescent</a:t>
            </a:r>
            <a:endParaRPr/>
          </a:p>
          <a:p>
            <a:pPr marL="0" marR="0" lvl="0" indent="0" algn="l" rtl="0">
              <a:lnSpc>
                <a:spcPct val="70000"/>
              </a:lnSpc>
              <a:spcBef>
                <a:spcPts val="900"/>
              </a:spcBef>
              <a:spcAft>
                <a:spcPts val="0"/>
              </a:spcAft>
              <a:buClr>
                <a:srgbClr val="000099"/>
              </a:buClr>
              <a:buSzPts val="1800"/>
              <a:buFont typeface="Arial"/>
              <a:buNone/>
            </a:pPr>
            <a:r>
              <a:rPr lang="en-US" sz="1800" b="1">
                <a:solidFill>
                  <a:srgbClr val="000099"/>
                </a:solidFill>
                <a:latin typeface="Arial"/>
                <a:ea typeface="Arial"/>
                <a:cs typeface="Arial"/>
                <a:sym typeface="Arial"/>
              </a:rPr>
              <a:t>Rise: 3am</a:t>
            </a:r>
            <a:endParaRPr/>
          </a:p>
          <a:p>
            <a:pPr marL="0" marR="0" lvl="0" indent="0" algn="l" rtl="0">
              <a:lnSpc>
                <a:spcPct val="100000"/>
              </a:lnSpc>
              <a:spcBef>
                <a:spcPts val="900"/>
              </a:spcBef>
              <a:spcAft>
                <a:spcPts val="0"/>
              </a:spcAft>
              <a:buClr>
                <a:srgbClr val="000099"/>
              </a:buClr>
              <a:buSzPts val="1800"/>
              <a:buFont typeface="Arial"/>
              <a:buNone/>
            </a:pPr>
            <a:r>
              <a:rPr lang="en-US" sz="1800" b="1">
                <a:solidFill>
                  <a:srgbClr val="000099"/>
                </a:solidFill>
                <a:latin typeface="Arial"/>
                <a:ea typeface="Arial"/>
                <a:cs typeface="Arial"/>
                <a:sym typeface="Arial"/>
              </a:rPr>
              <a:t>Overhead: 9am</a:t>
            </a:r>
            <a:endParaRPr/>
          </a:p>
          <a:p>
            <a:pPr marL="0" marR="0" lvl="0" indent="0" algn="l" rtl="0">
              <a:lnSpc>
                <a:spcPct val="100000"/>
              </a:lnSpc>
              <a:spcBef>
                <a:spcPts val="900"/>
              </a:spcBef>
              <a:spcAft>
                <a:spcPts val="0"/>
              </a:spcAft>
              <a:buClr>
                <a:srgbClr val="000099"/>
              </a:buClr>
              <a:buSzPts val="1800"/>
              <a:buFont typeface="Arial"/>
              <a:buNone/>
            </a:pPr>
            <a:r>
              <a:rPr lang="en-US" sz="1800" b="1">
                <a:solidFill>
                  <a:srgbClr val="000099"/>
                </a:solidFill>
                <a:latin typeface="Arial"/>
                <a:ea typeface="Arial"/>
                <a:cs typeface="Arial"/>
                <a:sym typeface="Arial"/>
              </a:rPr>
              <a:t>Set: 3pm</a:t>
            </a:r>
            <a:endParaRPr/>
          </a:p>
        </p:txBody>
      </p:sp>
      <p:sp>
        <p:nvSpPr>
          <p:cNvPr id="306" name="Google Shape;306;p15"/>
          <p:cNvSpPr txBox="1"/>
          <p:nvPr/>
        </p:nvSpPr>
        <p:spPr>
          <a:xfrm>
            <a:off x="6859588" y="1027113"/>
            <a:ext cx="2173287" cy="925512"/>
          </a:xfrm>
          <a:prstGeom prst="rect">
            <a:avLst/>
          </a:prstGeom>
          <a:solidFill>
            <a:srgbClr val="F2F2F2"/>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6600"/>
              </a:buClr>
              <a:buSzPts val="1800"/>
              <a:buFont typeface="Arial"/>
              <a:buNone/>
            </a:pPr>
            <a:r>
              <a:rPr lang="en-US" sz="1800" b="1" i="1">
                <a:solidFill>
                  <a:srgbClr val="006600"/>
                </a:solidFill>
                <a:latin typeface="Arial"/>
                <a:ea typeface="Arial"/>
                <a:cs typeface="Arial"/>
                <a:sym typeface="Arial"/>
              </a:rPr>
              <a:t>Viewed from above Earth's north pole</a:t>
            </a:r>
            <a:endParaRPr/>
          </a:p>
        </p:txBody>
      </p:sp>
      <p:sp>
        <p:nvSpPr>
          <p:cNvPr id="307" name="Google Shape;307;p15"/>
          <p:cNvSpPr txBox="1"/>
          <p:nvPr/>
        </p:nvSpPr>
        <p:spPr>
          <a:xfrm>
            <a:off x="4495800" y="3505200"/>
            <a:ext cx="304800"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6600"/>
              </a:buClr>
              <a:buSzPts val="1800"/>
              <a:buFont typeface="Arial"/>
              <a:buNone/>
            </a:pPr>
            <a:r>
              <a:rPr lang="en-US" sz="1800" b="1">
                <a:solidFill>
                  <a:srgbClr val="006600"/>
                </a:solidFill>
                <a:latin typeface="Arial"/>
                <a:ea typeface="Arial"/>
                <a:cs typeface="Arial"/>
                <a:sym typeface="Arial"/>
              </a:rPr>
              <a:t>N</a:t>
            </a:r>
            <a:endParaRPr/>
          </a:p>
        </p:txBody>
      </p:sp>
      <p:cxnSp>
        <p:nvCxnSpPr>
          <p:cNvPr id="308" name="Google Shape;308;p15"/>
          <p:cNvCxnSpPr/>
          <p:nvPr/>
        </p:nvCxnSpPr>
        <p:spPr>
          <a:xfrm rot="10800000" flipH="1">
            <a:off x="4678363" y="4003675"/>
            <a:ext cx="427037" cy="290513"/>
          </a:xfrm>
          <a:prstGeom prst="straightConnector1">
            <a:avLst/>
          </a:prstGeom>
          <a:noFill/>
          <a:ln w="38150" cap="flat" cmpd="sng">
            <a:solidFill>
              <a:srgbClr val="000000"/>
            </a:solidFill>
            <a:prstDash val="solid"/>
            <a:miter lim="800000"/>
            <a:headEnd type="none" w="med" len="med"/>
            <a:tailEnd type="triangle" w="med" len="med"/>
          </a:ln>
        </p:spPr>
      </p:cxnSp>
      <p:cxnSp>
        <p:nvCxnSpPr>
          <p:cNvPr id="309" name="Google Shape;309;p15"/>
          <p:cNvCxnSpPr/>
          <p:nvPr/>
        </p:nvCxnSpPr>
        <p:spPr>
          <a:xfrm rot="10800000" flipH="1">
            <a:off x="5121275" y="3529013"/>
            <a:ext cx="6350" cy="406400"/>
          </a:xfrm>
          <a:prstGeom prst="straightConnector1">
            <a:avLst/>
          </a:prstGeom>
          <a:noFill/>
          <a:ln w="38150" cap="flat" cmpd="sng">
            <a:solidFill>
              <a:srgbClr val="000000"/>
            </a:solidFill>
            <a:prstDash val="solid"/>
            <a:miter lim="800000"/>
            <a:headEnd type="none" w="med" len="med"/>
            <a:tailEnd type="triangle" w="med" len="med"/>
          </a:ln>
        </p:spPr>
      </p:cxnSp>
      <p:sp>
        <p:nvSpPr>
          <p:cNvPr id="310" name="Google Shape;310;p15"/>
          <p:cNvSpPr txBox="1"/>
          <p:nvPr/>
        </p:nvSpPr>
        <p:spPr>
          <a:xfrm>
            <a:off x="3886200" y="6265862"/>
            <a:ext cx="1905000"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800"/>
              <a:buFont typeface="Arial"/>
              <a:buNone/>
            </a:pPr>
            <a:r>
              <a:rPr lang="en-US" sz="1800" b="1" i="1">
                <a:solidFill>
                  <a:schemeClr val="accent2"/>
                </a:solidFill>
                <a:latin typeface="Arial"/>
                <a:ea typeface="Arial"/>
                <a:cs typeface="Arial"/>
                <a:sym typeface="Arial"/>
              </a:rPr>
              <a:t>Not to scale!</a:t>
            </a:r>
            <a:endParaRPr/>
          </a:p>
        </p:txBody>
      </p:sp>
      <p:sp>
        <p:nvSpPr>
          <p:cNvPr id="311" name="Google Shape;311;p15"/>
          <p:cNvSpPr txBox="1"/>
          <p:nvPr/>
        </p:nvSpPr>
        <p:spPr>
          <a:xfrm>
            <a:off x="5348288" y="3527425"/>
            <a:ext cx="9144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noon</a:t>
            </a:r>
            <a:endParaRPr/>
          </a:p>
        </p:txBody>
      </p:sp>
      <p:sp>
        <p:nvSpPr>
          <p:cNvPr id="312" name="Google Shape;312;p15"/>
          <p:cNvSpPr txBox="1"/>
          <p:nvPr/>
        </p:nvSpPr>
        <p:spPr>
          <a:xfrm>
            <a:off x="2868613" y="3503613"/>
            <a:ext cx="123825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Midnight </a:t>
            </a:r>
            <a:endParaRPr/>
          </a:p>
        </p:txBody>
      </p:sp>
      <p:sp>
        <p:nvSpPr>
          <p:cNvPr id="313" name="Google Shape;313;p15"/>
          <p:cNvSpPr txBox="1"/>
          <p:nvPr/>
        </p:nvSpPr>
        <p:spPr>
          <a:xfrm>
            <a:off x="4276725" y="2633663"/>
            <a:ext cx="62865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6pm</a:t>
            </a:r>
            <a:endParaRPr/>
          </a:p>
        </p:txBody>
      </p:sp>
      <p:sp>
        <p:nvSpPr>
          <p:cNvPr id="314" name="Google Shape;314;p15"/>
          <p:cNvSpPr txBox="1"/>
          <p:nvPr/>
        </p:nvSpPr>
        <p:spPr>
          <a:xfrm>
            <a:off x="4316413" y="4381500"/>
            <a:ext cx="750887"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6am</a:t>
            </a:r>
            <a:endParaRPr/>
          </a:p>
        </p:txBody>
      </p:sp>
      <p:sp>
        <p:nvSpPr>
          <p:cNvPr id="315" name="Google Shape;315;p15"/>
          <p:cNvSpPr txBox="1"/>
          <p:nvPr/>
        </p:nvSpPr>
        <p:spPr>
          <a:xfrm>
            <a:off x="3557588" y="2940050"/>
            <a:ext cx="719137"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9pm</a:t>
            </a:r>
            <a:endParaRPr/>
          </a:p>
        </p:txBody>
      </p:sp>
      <p:sp>
        <p:nvSpPr>
          <p:cNvPr id="316" name="Google Shape;316;p15"/>
          <p:cNvSpPr txBox="1"/>
          <p:nvPr/>
        </p:nvSpPr>
        <p:spPr>
          <a:xfrm>
            <a:off x="3562350" y="4137025"/>
            <a:ext cx="6477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3am</a:t>
            </a:r>
            <a:endParaRPr/>
          </a:p>
        </p:txBody>
      </p:sp>
      <p:sp>
        <p:nvSpPr>
          <p:cNvPr id="317" name="Google Shape;317;p15"/>
          <p:cNvSpPr txBox="1"/>
          <p:nvPr/>
        </p:nvSpPr>
        <p:spPr>
          <a:xfrm>
            <a:off x="5037138" y="2922588"/>
            <a:ext cx="703262"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3pm</a:t>
            </a:r>
            <a:endParaRPr/>
          </a:p>
        </p:txBody>
      </p:sp>
      <p:sp>
        <p:nvSpPr>
          <p:cNvPr id="318" name="Google Shape;318;p15"/>
          <p:cNvSpPr txBox="1"/>
          <p:nvPr/>
        </p:nvSpPr>
        <p:spPr>
          <a:xfrm>
            <a:off x="5086350" y="4125913"/>
            <a:ext cx="64770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9am</a:t>
            </a:r>
            <a:endParaRPr/>
          </a:p>
        </p:txBody>
      </p:sp>
      <p:sp>
        <p:nvSpPr>
          <p:cNvPr id="319" name="Google Shape;319;p15"/>
          <p:cNvSpPr txBox="1"/>
          <p:nvPr/>
        </p:nvSpPr>
        <p:spPr>
          <a:xfrm>
            <a:off x="7086600" y="3503614"/>
            <a:ext cx="7604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New</a:t>
            </a:r>
            <a:endParaRPr/>
          </a:p>
        </p:txBody>
      </p:sp>
      <p:sp>
        <p:nvSpPr>
          <p:cNvPr id="320" name="Google Shape;320;p15"/>
          <p:cNvSpPr/>
          <p:nvPr/>
        </p:nvSpPr>
        <p:spPr>
          <a:xfrm>
            <a:off x="6240463" y="2153999"/>
            <a:ext cx="18816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Waxing crescent</a:t>
            </a:r>
            <a:endParaRPr/>
          </a:p>
        </p:txBody>
      </p:sp>
      <p:sp>
        <p:nvSpPr>
          <p:cNvPr id="321" name="Google Shape;321;p15"/>
          <p:cNvSpPr/>
          <p:nvPr/>
        </p:nvSpPr>
        <p:spPr>
          <a:xfrm>
            <a:off x="3849765" y="1930795"/>
            <a:ext cx="14285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First quarter</a:t>
            </a:r>
            <a:endParaRPr/>
          </a:p>
        </p:txBody>
      </p:sp>
      <p:sp>
        <p:nvSpPr>
          <p:cNvPr id="322" name="Google Shape;322;p15"/>
          <p:cNvSpPr/>
          <p:nvPr/>
        </p:nvSpPr>
        <p:spPr>
          <a:xfrm>
            <a:off x="2530578" y="2404031"/>
            <a:ext cx="18175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Waxing gibbous</a:t>
            </a:r>
            <a:endParaRPr/>
          </a:p>
        </p:txBody>
      </p:sp>
      <p:sp>
        <p:nvSpPr>
          <p:cNvPr id="323" name="Google Shape;323;p15"/>
          <p:cNvSpPr/>
          <p:nvPr/>
        </p:nvSpPr>
        <p:spPr>
          <a:xfrm>
            <a:off x="1360018" y="3897325"/>
            <a:ext cx="556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Full</a:t>
            </a:r>
            <a:endParaRPr/>
          </a:p>
        </p:txBody>
      </p:sp>
      <p:sp>
        <p:nvSpPr>
          <p:cNvPr id="324" name="Google Shape;324;p15"/>
          <p:cNvSpPr/>
          <p:nvPr/>
        </p:nvSpPr>
        <p:spPr>
          <a:xfrm>
            <a:off x="3886763" y="5779828"/>
            <a:ext cx="15055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Third quarter</a:t>
            </a:r>
            <a:endParaRPr/>
          </a:p>
        </p:txBody>
      </p:sp>
      <p:sp>
        <p:nvSpPr>
          <p:cNvPr id="325" name="Google Shape;325;p15"/>
          <p:cNvSpPr txBox="1"/>
          <p:nvPr/>
        </p:nvSpPr>
        <p:spPr>
          <a:xfrm>
            <a:off x="-49200" y="-2340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6"/>
          <p:cNvSpPr txBox="1">
            <a:spLocks noGrp="1"/>
          </p:cNvSpPr>
          <p:nvPr>
            <p:ph type="title"/>
          </p:nvPr>
        </p:nvSpPr>
        <p:spPr>
          <a:xfrm>
            <a:off x="3810000" y="228600"/>
            <a:ext cx="5181600" cy="533400"/>
          </a:xfrm>
          <a:prstGeom prst="rect">
            <a:avLst/>
          </a:prstGeom>
          <a:solidFill>
            <a:srgbClr val="FFFF00"/>
          </a:solid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r>
              <a:rPr lang="en-US" sz="2400" b="1" u="sng" dirty="0">
                <a:solidFill>
                  <a:schemeClr val="accent2"/>
                </a:solidFill>
              </a:rPr>
              <a:t>Moon goes in Earth’s </a:t>
            </a:r>
            <a:r>
              <a:rPr lang="en-US" sz="2400" b="1" u="sng" dirty="0" err="1">
                <a:solidFill>
                  <a:schemeClr val="accent2"/>
                </a:solidFill>
              </a:rPr>
              <a:t>shadowå</a:t>
            </a:r>
            <a:endParaRPr dirty="0"/>
          </a:p>
        </p:txBody>
      </p:sp>
      <p:pic>
        <p:nvPicPr>
          <p:cNvPr id="333" name="Google Shape;333;p16"/>
          <p:cNvPicPr preferRelativeResize="0"/>
          <p:nvPr/>
        </p:nvPicPr>
        <p:blipFill rotWithShape="1">
          <a:blip r:embed="rId3">
            <a:alphaModFix/>
          </a:blip>
          <a:srcRect/>
          <a:stretch/>
        </p:blipFill>
        <p:spPr>
          <a:xfrm>
            <a:off x="88900" y="993775"/>
            <a:ext cx="8966200" cy="4868863"/>
          </a:xfrm>
          <a:prstGeom prst="rect">
            <a:avLst/>
          </a:prstGeom>
          <a:noFill/>
          <a:ln>
            <a:noFill/>
          </a:ln>
        </p:spPr>
      </p:pic>
      <p:sp>
        <p:nvSpPr>
          <p:cNvPr id="334" name="Google Shape;334;p16"/>
          <p:cNvSpPr txBox="1"/>
          <p:nvPr/>
        </p:nvSpPr>
        <p:spPr>
          <a:xfrm>
            <a:off x="0" y="352486"/>
            <a:ext cx="3967843" cy="525401"/>
          </a:xfrm>
          <a:prstGeom prst="rect">
            <a:avLst/>
          </a:prstGeom>
          <a:solidFill>
            <a:srgbClr val="FF00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000000"/>
                </a:solidFill>
                <a:latin typeface="Arial"/>
                <a:ea typeface="Arial"/>
                <a:cs typeface="Arial"/>
                <a:sym typeface="Arial"/>
              </a:rPr>
              <a:t> Lunar Eclipses:</a:t>
            </a:r>
            <a:endParaRPr dirty="0"/>
          </a:p>
        </p:txBody>
      </p:sp>
      <p:sp>
        <p:nvSpPr>
          <p:cNvPr id="335" name="Google Shape;335;p16"/>
          <p:cNvSpPr txBox="1"/>
          <p:nvPr/>
        </p:nvSpPr>
        <p:spPr>
          <a:xfrm>
            <a:off x="207962" y="5889626"/>
            <a:ext cx="8612187" cy="833178"/>
          </a:xfrm>
          <a:prstGeom prst="rect">
            <a:avLst/>
          </a:prstGeom>
          <a:solidFill>
            <a:srgbClr val="CEF8F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000000"/>
                </a:solidFill>
                <a:latin typeface="Arial"/>
                <a:ea typeface="Arial"/>
                <a:cs typeface="Arial"/>
                <a:sym typeface="Arial"/>
              </a:rPr>
              <a:t>Moon's orbit is INCLINED by 5 deg with respect to plane of Earth's orbit, so eclipses only possible ~2x per year</a:t>
            </a:r>
            <a:endParaRPr/>
          </a:p>
        </p:txBody>
      </p:sp>
      <p:sp>
        <p:nvSpPr>
          <p:cNvPr id="336" name="Google Shape;336;p16"/>
          <p:cNvSpPr txBox="1"/>
          <p:nvPr/>
        </p:nvSpPr>
        <p:spPr>
          <a:xfrm>
            <a:off x="2133600" y="1143000"/>
            <a:ext cx="3657600" cy="463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1" i="1">
                <a:solidFill>
                  <a:srgbClr val="FFFFFF"/>
                </a:solidFill>
                <a:latin typeface="Arial"/>
                <a:ea typeface="Arial"/>
                <a:cs typeface="Arial"/>
                <a:sym typeface="Arial"/>
              </a:rPr>
              <a:t>Only happens at </a:t>
            </a:r>
            <a:r>
              <a:rPr lang="en-US" sz="2400" b="1" i="1">
                <a:solidFill>
                  <a:srgbClr val="FFFF00"/>
                </a:solidFill>
                <a:latin typeface="Arial"/>
                <a:ea typeface="Arial"/>
                <a:cs typeface="Arial"/>
                <a:sym typeface="Arial"/>
              </a:rPr>
              <a:t>Full Moon</a:t>
            </a:r>
            <a:endParaRPr sz="1800" b="1" i="1">
              <a:solidFill>
                <a:srgbClr val="FFFF00"/>
              </a:solidFill>
              <a:latin typeface="Arial"/>
              <a:ea typeface="Arial"/>
              <a:cs typeface="Arial"/>
              <a:sym typeface="Arial"/>
            </a:endParaRPr>
          </a:p>
        </p:txBody>
      </p:sp>
      <p:sp>
        <p:nvSpPr>
          <p:cNvPr id="337" name="Google Shape;337;p16"/>
          <p:cNvSpPr txBox="1"/>
          <p:nvPr/>
        </p:nvSpPr>
        <p:spPr>
          <a:xfrm>
            <a:off x="1593850" y="5251450"/>
            <a:ext cx="5334000" cy="4032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2000"/>
              <a:buFont typeface="Arial"/>
              <a:buNone/>
            </a:pPr>
            <a:r>
              <a:rPr lang="en-US" sz="2000" b="1">
                <a:solidFill>
                  <a:srgbClr val="FFFF00"/>
                </a:solidFill>
                <a:latin typeface="Arial"/>
                <a:ea typeface="Arial"/>
                <a:cs typeface="Arial"/>
                <a:sym typeface="Arial"/>
              </a:rPr>
              <a:t>True scale</a:t>
            </a:r>
            <a:r>
              <a:rPr lang="en-US" sz="1800">
                <a:solidFill>
                  <a:srgbClr val="FFFF00"/>
                </a:solidFill>
                <a:latin typeface="Arial"/>
                <a:ea typeface="Arial"/>
                <a:cs typeface="Arial"/>
                <a:sym typeface="Arial"/>
              </a:rPr>
              <a:t>: Moon is ~30 Earth diameters away</a:t>
            </a:r>
            <a:endParaRPr/>
          </a:p>
        </p:txBody>
      </p:sp>
      <p:sp>
        <p:nvSpPr>
          <p:cNvPr id="338" name="Google Shape;338;p16"/>
          <p:cNvSpPr txBox="1"/>
          <p:nvPr/>
        </p:nvSpPr>
        <p:spPr>
          <a:xfrm>
            <a:off x="1975757" y="3187007"/>
            <a:ext cx="5715000" cy="898323"/>
          </a:xfrm>
          <a:prstGeom prst="rect">
            <a:avLst/>
          </a:prstGeom>
          <a:noFill/>
          <a:ln>
            <a:noFill/>
          </a:ln>
        </p:spPr>
        <p:txBody>
          <a:bodyPr spcFirstLastPara="1" wrap="square" lIns="91425" tIns="45700" rIns="91425" bIns="45700" anchor="t" anchorCtr="0">
            <a:spAutoFit/>
          </a:bodyPr>
          <a:lstStyle/>
          <a:p>
            <a:pPr marL="0" marR="0" lvl="0" indent="0" algn="l" rtl="0">
              <a:lnSpc>
                <a:spcPct val="97000"/>
              </a:lnSpc>
              <a:spcBef>
                <a:spcPts val="0"/>
              </a:spcBef>
              <a:spcAft>
                <a:spcPts val="0"/>
              </a:spcAft>
              <a:buClr>
                <a:srgbClr val="000000"/>
              </a:buClr>
              <a:buSzPts val="1800"/>
              <a:buFont typeface="Arial"/>
              <a:buNone/>
            </a:pPr>
            <a:r>
              <a:rPr lang="en-US" sz="1800">
                <a:solidFill>
                  <a:schemeClr val="lt1"/>
                </a:solidFill>
                <a:latin typeface="Arial"/>
                <a:ea typeface="Arial"/>
                <a:cs typeface="Arial"/>
                <a:sym typeface="Arial"/>
              </a:rPr>
              <a:t>Next lunar eclipses visible in KY: 28 Oct 2023 (partial), 24 Mar 2024 (penumbral), 17 Sep 2024 (partial), 13 Mar 2025 (</a:t>
            </a:r>
            <a:r>
              <a:rPr lang="en-US" sz="1800" b="1" i="1" u="sng">
                <a:solidFill>
                  <a:srgbClr val="FFFF00"/>
                </a:solidFill>
                <a:latin typeface="Arial"/>
                <a:ea typeface="Arial"/>
                <a:cs typeface="Arial"/>
                <a:sym typeface="Arial"/>
              </a:rPr>
              <a:t>TOTAL</a:t>
            </a:r>
            <a:r>
              <a:rPr lang="en-US" sz="1800">
                <a:solidFill>
                  <a:schemeClr val="lt1"/>
                </a:solidFill>
                <a:latin typeface="Arial"/>
                <a:ea typeface="Arial"/>
                <a:cs typeface="Arial"/>
                <a:sym typeface="Arial"/>
              </a:rPr>
              <a:t>), 3 Mar 2026 (total-western US)</a:t>
            </a:r>
            <a:endParaRPr/>
          </a:p>
        </p:txBody>
      </p:sp>
      <p:sp>
        <p:nvSpPr>
          <p:cNvPr id="339" name="Google Shape;339;p16"/>
          <p:cNvSpPr/>
          <p:nvPr/>
        </p:nvSpPr>
        <p:spPr>
          <a:xfrm>
            <a:off x="7535863" y="6562725"/>
            <a:ext cx="128428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340" name="Google Shape;340;p16"/>
          <p:cNvSpPr txBox="1"/>
          <p:nvPr/>
        </p:nvSpPr>
        <p:spPr>
          <a:xfrm>
            <a:off x="6927850" y="1157288"/>
            <a:ext cx="15240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C000"/>
              </a:buClr>
              <a:buSzPts val="1800"/>
              <a:buFont typeface="Arial"/>
              <a:buNone/>
            </a:pPr>
            <a:r>
              <a:rPr lang="en-US" sz="1800" b="1" i="1">
                <a:solidFill>
                  <a:srgbClr val="FFC000"/>
                </a:solidFill>
                <a:latin typeface="Arial"/>
                <a:ea typeface="Arial"/>
                <a:cs typeface="Arial"/>
                <a:sym typeface="Arial"/>
              </a:rPr>
              <a:t>Not to scale!</a:t>
            </a:r>
            <a:endParaRPr/>
          </a:p>
        </p:txBody>
      </p:sp>
      <p:sp>
        <p:nvSpPr>
          <p:cNvPr id="341" name="Google Shape;341;p16"/>
          <p:cNvSpPr txBox="1"/>
          <p:nvPr/>
        </p:nvSpPr>
        <p:spPr>
          <a:xfrm>
            <a:off x="-15101" y="73449"/>
            <a:ext cx="3982943" cy="400079"/>
          </a:xfrm>
          <a:prstGeom prst="rect">
            <a:avLst/>
          </a:prstGeom>
          <a:solidFill>
            <a:srgbClr val="FF0000"/>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7"/>
          <p:cNvSpPr txBox="1">
            <a:spLocks noGrp="1"/>
          </p:cNvSpPr>
          <p:nvPr>
            <p:ph type="title"/>
          </p:nvPr>
        </p:nvSpPr>
        <p:spPr>
          <a:xfrm>
            <a:off x="-15100" y="0"/>
            <a:ext cx="8700313" cy="1562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Lunar Eclipses: Happen Often</a:t>
            </a:r>
            <a:endParaRPr dirty="0"/>
          </a:p>
        </p:txBody>
      </p:sp>
      <p:pic>
        <p:nvPicPr>
          <p:cNvPr id="347" name="Google Shape;347;p17"/>
          <p:cNvPicPr preferRelativeResize="0"/>
          <p:nvPr/>
        </p:nvPicPr>
        <p:blipFill rotWithShape="1">
          <a:blip r:embed="rId3">
            <a:alphaModFix/>
          </a:blip>
          <a:srcRect/>
          <a:stretch/>
        </p:blipFill>
        <p:spPr>
          <a:xfrm>
            <a:off x="762000" y="1676400"/>
            <a:ext cx="3429000" cy="3429000"/>
          </a:xfrm>
          <a:prstGeom prst="rect">
            <a:avLst/>
          </a:prstGeom>
          <a:noFill/>
          <a:ln>
            <a:noFill/>
          </a:ln>
        </p:spPr>
      </p:pic>
      <p:pic>
        <p:nvPicPr>
          <p:cNvPr id="348" name="Google Shape;348;p17"/>
          <p:cNvPicPr preferRelativeResize="0"/>
          <p:nvPr/>
        </p:nvPicPr>
        <p:blipFill rotWithShape="1">
          <a:blip r:embed="rId4">
            <a:alphaModFix/>
          </a:blip>
          <a:srcRect/>
          <a:stretch/>
        </p:blipFill>
        <p:spPr>
          <a:xfrm>
            <a:off x="4952206" y="1777484"/>
            <a:ext cx="990600" cy="990600"/>
          </a:xfrm>
          <a:prstGeom prst="rect">
            <a:avLst/>
          </a:prstGeom>
          <a:noFill/>
          <a:ln>
            <a:noFill/>
          </a:ln>
        </p:spPr>
      </p:pic>
      <p:sp>
        <p:nvSpPr>
          <p:cNvPr id="349" name="Google Shape;349;p17"/>
          <p:cNvSpPr txBox="1"/>
          <p:nvPr/>
        </p:nvSpPr>
        <p:spPr>
          <a:xfrm>
            <a:off x="381000" y="5334000"/>
            <a:ext cx="3810000" cy="132343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2060"/>
                </a:solidFill>
                <a:latin typeface="Arial"/>
                <a:ea typeface="Arial"/>
                <a:cs typeface="Arial"/>
                <a:sym typeface="Arial"/>
              </a:rPr>
              <a:t>Size of </a:t>
            </a:r>
            <a:r>
              <a:rPr lang="en-US" sz="2000" b="1">
                <a:solidFill>
                  <a:srgbClr val="C00000"/>
                </a:solidFill>
                <a:latin typeface="Arial"/>
                <a:ea typeface="Arial"/>
                <a:cs typeface="Arial"/>
                <a:sym typeface="Arial"/>
              </a:rPr>
              <a:t>EARTH</a:t>
            </a:r>
            <a:r>
              <a:rPr lang="en-US" sz="2000" b="1">
                <a:solidFill>
                  <a:srgbClr val="002060"/>
                </a:solidFill>
                <a:latin typeface="Arial"/>
                <a:ea typeface="Arial"/>
                <a:cs typeface="Arial"/>
                <a:sym typeface="Arial"/>
              </a:rPr>
              <a:t> as seen from Moon:  about </a:t>
            </a:r>
            <a:r>
              <a:rPr lang="en-US" sz="2000" b="1">
                <a:solidFill>
                  <a:srgbClr val="C00000"/>
                </a:solidFill>
                <a:latin typeface="Arial"/>
                <a:ea typeface="Arial"/>
                <a:cs typeface="Arial"/>
                <a:sym typeface="Arial"/>
              </a:rPr>
              <a:t>2 degrees </a:t>
            </a:r>
            <a:r>
              <a:rPr lang="en-US" sz="2000" b="1">
                <a:solidFill>
                  <a:srgbClr val="002060"/>
                </a:solidFill>
                <a:latin typeface="Arial"/>
                <a:ea typeface="Arial"/>
                <a:cs typeface="Arial"/>
                <a:sym typeface="Arial"/>
              </a:rPr>
              <a:t>– width of </a:t>
            </a:r>
            <a:r>
              <a:rPr lang="en-US" sz="2000" b="1">
                <a:solidFill>
                  <a:srgbClr val="C00000"/>
                </a:solidFill>
                <a:latin typeface="Arial"/>
                <a:ea typeface="Arial"/>
                <a:cs typeface="Arial"/>
                <a:sym typeface="Arial"/>
              </a:rPr>
              <a:t>2 thumbnails </a:t>
            </a:r>
            <a:r>
              <a:rPr lang="en-US" sz="2000" b="1">
                <a:solidFill>
                  <a:srgbClr val="002060"/>
                </a:solidFill>
                <a:latin typeface="Arial"/>
                <a:ea typeface="Arial"/>
                <a:cs typeface="Arial"/>
                <a:sym typeface="Arial"/>
              </a:rPr>
              <a:t>at arm’s length</a:t>
            </a:r>
            <a:endParaRPr/>
          </a:p>
        </p:txBody>
      </p:sp>
      <p:sp>
        <p:nvSpPr>
          <p:cNvPr id="350" name="Google Shape;350;p17"/>
          <p:cNvSpPr/>
          <p:nvPr/>
        </p:nvSpPr>
        <p:spPr>
          <a:xfrm>
            <a:off x="4571206" y="2963636"/>
            <a:ext cx="2667000" cy="1631216"/>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2060"/>
                </a:solidFill>
                <a:latin typeface="Arial"/>
                <a:ea typeface="Arial"/>
                <a:cs typeface="Arial"/>
                <a:sym typeface="Arial"/>
              </a:rPr>
              <a:t>Size of </a:t>
            </a:r>
            <a:r>
              <a:rPr lang="en-US" sz="2000" b="1">
                <a:solidFill>
                  <a:srgbClr val="C00000"/>
                </a:solidFill>
                <a:latin typeface="Arial"/>
                <a:ea typeface="Arial"/>
                <a:cs typeface="Arial"/>
                <a:sym typeface="Arial"/>
              </a:rPr>
              <a:t>SUN</a:t>
            </a:r>
            <a:r>
              <a:rPr lang="en-US" sz="2000" b="1">
                <a:solidFill>
                  <a:srgbClr val="002060"/>
                </a:solidFill>
                <a:latin typeface="Arial"/>
                <a:ea typeface="Arial"/>
                <a:cs typeface="Arial"/>
                <a:sym typeface="Arial"/>
              </a:rPr>
              <a:t> as seen from Moon:  about </a:t>
            </a:r>
            <a:r>
              <a:rPr lang="en-US" sz="2000" b="1">
                <a:solidFill>
                  <a:srgbClr val="C00000"/>
                </a:solidFill>
                <a:latin typeface="Arial"/>
                <a:ea typeface="Arial"/>
                <a:cs typeface="Arial"/>
                <a:sym typeface="Arial"/>
              </a:rPr>
              <a:t>0.5 degrees </a:t>
            </a:r>
            <a:r>
              <a:rPr lang="en-US" sz="2000" b="1">
                <a:solidFill>
                  <a:srgbClr val="002060"/>
                </a:solidFill>
                <a:latin typeface="Arial"/>
                <a:ea typeface="Arial"/>
                <a:cs typeface="Arial"/>
                <a:sym typeface="Arial"/>
              </a:rPr>
              <a:t>– width of </a:t>
            </a:r>
            <a:r>
              <a:rPr lang="en-US" sz="2000" b="1">
                <a:solidFill>
                  <a:srgbClr val="C00000"/>
                </a:solidFill>
                <a:latin typeface="Arial"/>
                <a:ea typeface="Arial"/>
                <a:cs typeface="Arial"/>
                <a:sym typeface="Arial"/>
              </a:rPr>
              <a:t>pinky fingernail </a:t>
            </a:r>
            <a:r>
              <a:rPr lang="en-US" sz="2000" b="1">
                <a:solidFill>
                  <a:srgbClr val="002060"/>
                </a:solidFill>
                <a:latin typeface="Arial"/>
                <a:ea typeface="Arial"/>
                <a:cs typeface="Arial"/>
                <a:sym typeface="Arial"/>
              </a:rPr>
              <a:t>at arm’s length</a:t>
            </a:r>
            <a:endParaRPr/>
          </a:p>
        </p:txBody>
      </p:sp>
      <p:sp>
        <p:nvSpPr>
          <p:cNvPr id="351" name="Google Shape;351;p17"/>
          <p:cNvSpPr txBox="1"/>
          <p:nvPr/>
        </p:nvSpPr>
        <p:spPr>
          <a:xfrm>
            <a:off x="3554186" y="1777484"/>
            <a:ext cx="609600" cy="369332"/>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   </a:t>
            </a:r>
            <a:endParaRPr/>
          </a:p>
        </p:txBody>
      </p:sp>
      <p:sp>
        <p:nvSpPr>
          <p:cNvPr id="352" name="Google Shape;352;p17"/>
          <p:cNvSpPr txBox="1"/>
          <p:nvPr/>
        </p:nvSpPr>
        <p:spPr>
          <a:xfrm>
            <a:off x="4343400" y="4790404"/>
            <a:ext cx="4341813" cy="1692771"/>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a:solidFill>
                  <a:srgbClr val="0070C0"/>
                </a:solidFill>
                <a:latin typeface="Arial"/>
                <a:ea typeface="Arial"/>
                <a:cs typeface="Arial"/>
                <a:sym typeface="Arial"/>
              </a:rPr>
              <a:t>As seen from Moon: if Earth is </a:t>
            </a:r>
            <a:r>
              <a:rPr lang="en-US" sz="2000" b="1" i="1">
                <a:solidFill>
                  <a:schemeClr val="dk1"/>
                </a:solidFill>
                <a:latin typeface="Arial"/>
                <a:ea typeface="Arial"/>
                <a:cs typeface="Arial"/>
                <a:sym typeface="Arial"/>
              </a:rPr>
              <a:t>within 1.75 deg </a:t>
            </a:r>
            <a:r>
              <a:rPr lang="en-US" sz="2000" b="1" i="1">
                <a:solidFill>
                  <a:srgbClr val="0070C0"/>
                </a:solidFill>
                <a:latin typeface="Arial"/>
                <a:ea typeface="Arial"/>
                <a:cs typeface="Arial"/>
                <a:sym typeface="Arial"/>
              </a:rPr>
              <a:t>of Sun, Earth covers the Sun (if Moon is in right place)</a:t>
            </a:r>
            <a:endParaRPr/>
          </a:p>
          <a:p>
            <a:pPr marL="0" marR="0" lvl="0" indent="0" algn="l" rtl="0">
              <a:spcBef>
                <a:spcPts val="0"/>
              </a:spcBef>
              <a:spcAft>
                <a:spcPts val="0"/>
              </a:spcAft>
              <a:buNone/>
            </a:pPr>
            <a:r>
              <a:rPr lang="en-US" sz="2400" b="1" i="1">
                <a:solidFill>
                  <a:schemeClr val="dk1"/>
                </a:solidFill>
                <a:latin typeface="Arial"/>
                <a:ea typeface="Arial"/>
                <a:cs typeface="Arial"/>
                <a:sym typeface="Arial"/>
              </a:rPr>
              <a:t>🡪 Lunar Eclipses common!</a:t>
            </a:r>
            <a:endParaRPr sz="2400" b="1" i="1">
              <a:solidFill>
                <a:schemeClr val="dk1"/>
              </a:solidFill>
              <a:latin typeface="Arial"/>
              <a:ea typeface="Arial"/>
              <a:cs typeface="Arial"/>
              <a:sym typeface="Arial"/>
            </a:endParaRPr>
          </a:p>
        </p:txBody>
      </p:sp>
      <p:sp>
        <p:nvSpPr>
          <p:cNvPr id="353" name="Google Shape;353;p1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18"/>
          <p:cNvPicPr preferRelativeResize="0"/>
          <p:nvPr/>
        </p:nvPicPr>
        <p:blipFill rotWithShape="1">
          <a:blip r:embed="rId3">
            <a:alphaModFix/>
          </a:blip>
          <a:srcRect/>
          <a:stretch/>
        </p:blipFill>
        <p:spPr>
          <a:xfrm>
            <a:off x="6419179" y="1501118"/>
            <a:ext cx="2718468" cy="2718468"/>
          </a:xfrm>
          <a:prstGeom prst="rect">
            <a:avLst/>
          </a:prstGeom>
          <a:noFill/>
          <a:ln>
            <a:noFill/>
          </a:ln>
        </p:spPr>
      </p:pic>
      <p:pic>
        <p:nvPicPr>
          <p:cNvPr id="360" name="Google Shape;360;p18"/>
          <p:cNvPicPr preferRelativeResize="0"/>
          <p:nvPr/>
        </p:nvPicPr>
        <p:blipFill rotWithShape="1">
          <a:blip r:embed="rId3">
            <a:alphaModFix/>
          </a:blip>
          <a:srcRect/>
          <a:stretch/>
        </p:blipFill>
        <p:spPr>
          <a:xfrm>
            <a:off x="3374112" y="1364960"/>
            <a:ext cx="3054640" cy="3054640"/>
          </a:xfrm>
          <a:prstGeom prst="rect">
            <a:avLst/>
          </a:prstGeom>
          <a:noFill/>
          <a:ln>
            <a:noFill/>
          </a:ln>
        </p:spPr>
      </p:pic>
      <p:pic>
        <p:nvPicPr>
          <p:cNvPr id="361" name="Google Shape;361;p18"/>
          <p:cNvPicPr preferRelativeResize="0"/>
          <p:nvPr/>
        </p:nvPicPr>
        <p:blipFill rotWithShape="1">
          <a:blip r:embed="rId4">
            <a:alphaModFix/>
          </a:blip>
          <a:srcRect/>
          <a:stretch/>
        </p:blipFill>
        <p:spPr>
          <a:xfrm>
            <a:off x="838200" y="2642457"/>
            <a:ext cx="1432807" cy="1073222"/>
          </a:xfrm>
          <a:prstGeom prst="rect">
            <a:avLst/>
          </a:prstGeom>
          <a:noFill/>
          <a:ln>
            <a:noFill/>
          </a:ln>
        </p:spPr>
      </p:pic>
      <p:sp>
        <p:nvSpPr>
          <p:cNvPr id="362" name="Google Shape;362;p18"/>
          <p:cNvSpPr txBox="1">
            <a:spLocks noGrp="1"/>
          </p:cNvSpPr>
          <p:nvPr>
            <p:ph type="title"/>
          </p:nvPr>
        </p:nvSpPr>
        <p:spPr>
          <a:xfrm>
            <a:off x="0" y="0"/>
            <a:ext cx="9144000" cy="127172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3600" dirty="0"/>
              <a:t>Sun’s and Earth’s angular sizes from Moon</a:t>
            </a:r>
            <a:endParaRPr dirty="0"/>
          </a:p>
        </p:txBody>
      </p:sp>
      <p:sp>
        <p:nvSpPr>
          <p:cNvPr id="363" name="Google Shape;363;p18"/>
          <p:cNvSpPr txBox="1">
            <a:spLocks noGrp="1"/>
          </p:cNvSpPr>
          <p:nvPr>
            <p:ph type="body" idx="1"/>
          </p:nvPr>
        </p:nvSpPr>
        <p:spPr>
          <a:xfrm>
            <a:off x="266700" y="4563335"/>
            <a:ext cx="8494713" cy="196279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000"/>
              <a:buChar char="•"/>
            </a:pPr>
            <a:r>
              <a:rPr lang="en-US" sz="2000" b="1"/>
              <a:t>Sun 1% BIGGER </a:t>
            </a:r>
            <a:r>
              <a:rPr lang="en-US" sz="2000"/>
              <a:t>when Earth at Perihelion (Jan. 2), </a:t>
            </a:r>
            <a:r>
              <a:rPr lang="en-US" sz="2000" b="1"/>
              <a:t>1% SMALLER </a:t>
            </a:r>
            <a:r>
              <a:rPr lang="en-US" sz="2000"/>
              <a:t>at Aphelion</a:t>
            </a:r>
            <a:endParaRPr/>
          </a:p>
          <a:p>
            <a:pPr marL="341313" lvl="0" indent="-341313" algn="l" rtl="0">
              <a:lnSpc>
                <a:spcPct val="97000"/>
              </a:lnSpc>
              <a:spcBef>
                <a:spcPts val="800"/>
              </a:spcBef>
              <a:spcAft>
                <a:spcPts val="0"/>
              </a:spcAft>
              <a:buSzPts val="2000"/>
              <a:buChar char="•"/>
            </a:pPr>
            <a:r>
              <a:rPr lang="en-US" sz="2000" b="1"/>
              <a:t>Earth appears 5.5% BIGGER </a:t>
            </a:r>
            <a:r>
              <a:rPr lang="en-US" sz="2000"/>
              <a:t>at Moon’s Perigee than average, 5.5% SMALLER at Moon’s Apogee</a:t>
            </a:r>
            <a:endParaRPr/>
          </a:p>
          <a:p>
            <a:pPr marL="341313" lvl="0" indent="-341313" algn="l" rtl="0">
              <a:lnSpc>
                <a:spcPct val="97000"/>
              </a:lnSpc>
              <a:spcBef>
                <a:spcPts val="800"/>
              </a:spcBef>
              <a:spcAft>
                <a:spcPts val="0"/>
              </a:spcAft>
              <a:buSzPts val="2400"/>
              <a:buChar char="•"/>
            </a:pPr>
            <a:r>
              <a:rPr lang="en-US" sz="2400" b="1"/>
              <a:t>Note: </a:t>
            </a:r>
            <a:r>
              <a:rPr lang="en-US" sz="2000" b="1" i="1">
                <a:solidFill>
                  <a:srgbClr val="0070C0"/>
                </a:solidFill>
              </a:rPr>
              <a:t>Moon spends LESS TIME near perigee!</a:t>
            </a:r>
            <a:endParaRPr sz="2000" b="1" i="1">
              <a:solidFill>
                <a:srgbClr val="0070C0"/>
              </a:solidFill>
            </a:endParaRPr>
          </a:p>
        </p:txBody>
      </p:sp>
      <p:sp>
        <p:nvSpPr>
          <p:cNvPr id="364" name="Google Shape;364;p18"/>
          <p:cNvSpPr txBox="1"/>
          <p:nvPr/>
        </p:nvSpPr>
        <p:spPr>
          <a:xfrm>
            <a:off x="3635368" y="3850254"/>
            <a:ext cx="19272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2.01 deg</a:t>
            </a:r>
            <a:endParaRPr sz="1800">
              <a:solidFill>
                <a:srgbClr val="FFFF00"/>
              </a:solidFill>
              <a:latin typeface="Arial"/>
              <a:ea typeface="Arial"/>
              <a:cs typeface="Arial"/>
              <a:sym typeface="Arial"/>
            </a:endParaRPr>
          </a:p>
        </p:txBody>
      </p:sp>
      <p:sp>
        <p:nvSpPr>
          <p:cNvPr id="365" name="Google Shape;365;p18"/>
          <p:cNvSpPr txBox="1"/>
          <p:nvPr/>
        </p:nvSpPr>
        <p:spPr>
          <a:xfrm>
            <a:off x="6621900" y="3718568"/>
            <a:ext cx="16043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1.80 deg</a:t>
            </a:r>
            <a:endParaRPr sz="1800">
              <a:solidFill>
                <a:srgbClr val="FFFF00"/>
              </a:solidFill>
              <a:latin typeface="Arial"/>
              <a:ea typeface="Arial"/>
              <a:cs typeface="Arial"/>
              <a:sym typeface="Arial"/>
            </a:endParaRPr>
          </a:p>
        </p:txBody>
      </p:sp>
      <p:sp>
        <p:nvSpPr>
          <p:cNvPr id="366" name="Google Shape;366;p18"/>
          <p:cNvSpPr/>
          <p:nvPr/>
        </p:nvSpPr>
        <p:spPr>
          <a:xfrm>
            <a:off x="461455" y="3770175"/>
            <a:ext cx="13901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32.5 arcmin</a:t>
            </a:r>
            <a:endParaRPr/>
          </a:p>
        </p:txBody>
      </p:sp>
      <p:sp>
        <p:nvSpPr>
          <p:cNvPr id="367" name="Google Shape;367;p18"/>
          <p:cNvSpPr/>
          <p:nvPr/>
        </p:nvSpPr>
        <p:spPr>
          <a:xfrm>
            <a:off x="1679119" y="2336953"/>
            <a:ext cx="14484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31.4 arcmin</a:t>
            </a:r>
            <a:endParaRPr/>
          </a:p>
        </p:txBody>
      </p:sp>
      <p:sp>
        <p:nvSpPr>
          <p:cNvPr id="368" name="Google Shape;368;p18"/>
          <p:cNvSpPr txBox="1"/>
          <p:nvPr/>
        </p:nvSpPr>
        <p:spPr>
          <a:xfrm>
            <a:off x="3810000" y="1803196"/>
            <a:ext cx="218051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From Moon at perigee</a:t>
            </a:r>
            <a:endParaRPr/>
          </a:p>
        </p:txBody>
      </p:sp>
      <p:sp>
        <p:nvSpPr>
          <p:cNvPr id="369" name="Google Shape;369;p18"/>
          <p:cNvSpPr/>
          <p:nvPr/>
        </p:nvSpPr>
        <p:spPr>
          <a:xfrm>
            <a:off x="6621900" y="1996126"/>
            <a:ext cx="18363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From Moon at apogee</a:t>
            </a:r>
            <a:endParaRPr/>
          </a:p>
        </p:txBody>
      </p:sp>
      <p:sp>
        <p:nvSpPr>
          <p:cNvPr id="370" name="Google Shape;370;p18"/>
          <p:cNvSpPr txBox="1"/>
          <p:nvPr/>
        </p:nvSpPr>
        <p:spPr>
          <a:xfrm>
            <a:off x="445577" y="1364960"/>
            <a:ext cx="2541342" cy="830997"/>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Angular sizes ARE TO SCALE</a:t>
            </a:r>
            <a:endParaRPr/>
          </a:p>
        </p:txBody>
      </p:sp>
      <p:sp>
        <p:nvSpPr>
          <p:cNvPr id="371" name="Google Shape;371;p18"/>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9"/>
          <p:cNvSpPr txBox="1">
            <a:spLocks noGrp="1"/>
          </p:cNvSpPr>
          <p:nvPr>
            <p:ph type="title"/>
          </p:nvPr>
        </p:nvSpPr>
        <p:spPr>
          <a:xfrm>
            <a:off x="0" y="0"/>
            <a:ext cx="8685213" cy="1219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Partial vs. Total Shadows</a:t>
            </a:r>
            <a:endParaRPr dirty="0"/>
          </a:p>
        </p:txBody>
      </p:sp>
      <p:pic>
        <p:nvPicPr>
          <p:cNvPr id="377" name="Google Shape;377;p19"/>
          <p:cNvPicPr preferRelativeResize="0"/>
          <p:nvPr/>
        </p:nvPicPr>
        <p:blipFill rotWithShape="1">
          <a:blip r:embed="rId3">
            <a:alphaModFix/>
          </a:blip>
          <a:srcRect/>
          <a:stretch/>
        </p:blipFill>
        <p:spPr>
          <a:xfrm>
            <a:off x="761206" y="1524000"/>
            <a:ext cx="7620000" cy="4000500"/>
          </a:xfrm>
          <a:prstGeom prst="rect">
            <a:avLst/>
          </a:prstGeom>
          <a:noFill/>
          <a:ln>
            <a:noFill/>
          </a:ln>
        </p:spPr>
      </p:pic>
      <p:sp>
        <p:nvSpPr>
          <p:cNvPr id="378" name="Google Shape;378;p19"/>
          <p:cNvSpPr txBox="1"/>
          <p:nvPr/>
        </p:nvSpPr>
        <p:spPr>
          <a:xfrm>
            <a:off x="457200" y="5736771"/>
            <a:ext cx="8382000" cy="83099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Arial"/>
                <a:ea typeface="Arial"/>
                <a:cs typeface="Arial"/>
                <a:sym typeface="Arial"/>
              </a:rPr>
              <a:t>Sun is an “EXTENDED SOURCE”, so a planet’s shadow is “cone-shaped”, with an outer “half-shadow”.</a:t>
            </a:r>
            <a:endParaRPr/>
          </a:p>
        </p:txBody>
      </p:sp>
      <p:sp>
        <p:nvSpPr>
          <p:cNvPr id="379" name="Google Shape;379;p19"/>
          <p:cNvSpPr txBox="1"/>
          <p:nvPr/>
        </p:nvSpPr>
        <p:spPr>
          <a:xfrm>
            <a:off x="3237706" y="4343400"/>
            <a:ext cx="2667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Not to scale!</a:t>
            </a:r>
            <a:endParaRPr/>
          </a:p>
        </p:txBody>
      </p:sp>
      <p:sp>
        <p:nvSpPr>
          <p:cNvPr id="380" name="Google Shape;380;p1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
          <p:cNvSpPr txBox="1">
            <a:spLocks noGrp="1"/>
          </p:cNvSpPr>
          <p:nvPr>
            <p:ph type="title"/>
          </p:nvPr>
        </p:nvSpPr>
        <p:spPr>
          <a:xfrm>
            <a:off x="0" y="21771"/>
            <a:ext cx="9144000" cy="1099457"/>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Light: Point Source vs. Diffuse</a:t>
            </a:r>
            <a:endParaRPr dirty="0"/>
          </a:p>
        </p:txBody>
      </p:sp>
      <p:pic>
        <p:nvPicPr>
          <p:cNvPr id="106" name="Google Shape;106;p2"/>
          <p:cNvPicPr preferRelativeResize="0">
            <a:picLocks noGrp="1"/>
          </p:cNvPicPr>
          <p:nvPr>
            <p:ph type="body" idx="1"/>
          </p:nvPr>
        </p:nvPicPr>
        <p:blipFill rotWithShape="1">
          <a:blip r:embed="rId3">
            <a:alphaModFix/>
          </a:blip>
          <a:srcRect/>
          <a:stretch/>
        </p:blipFill>
        <p:spPr>
          <a:xfrm>
            <a:off x="5105400" y="1345806"/>
            <a:ext cx="3200399" cy="3200399"/>
          </a:xfrm>
          <a:prstGeom prst="rect">
            <a:avLst/>
          </a:prstGeom>
          <a:noFill/>
          <a:ln>
            <a:noFill/>
          </a:ln>
        </p:spPr>
      </p:pic>
      <p:pic>
        <p:nvPicPr>
          <p:cNvPr id="107" name="Google Shape;107;p2"/>
          <p:cNvPicPr preferRelativeResize="0"/>
          <p:nvPr/>
        </p:nvPicPr>
        <p:blipFill rotWithShape="1">
          <a:blip r:embed="rId4">
            <a:alphaModFix/>
          </a:blip>
          <a:srcRect/>
          <a:stretch/>
        </p:blipFill>
        <p:spPr>
          <a:xfrm>
            <a:off x="1143000" y="1219200"/>
            <a:ext cx="2895600" cy="3399183"/>
          </a:xfrm>
          <a:prstGeom prst="rect">
            <a:avLst/>
          </a:prstGeom>
          <a:noFill/>
          <a:ln>
            <a:noFill/>
          </a:ln>
        </p:spPr>
      </p:pic>
      <p:sp>
        <p:nvSpPr>
          <p:cNvPr id="108" name="Google Shape;108;p2"/>
          <p:cNvSpPr txBox="1"/>
          <p:nvPr/>
        </p:nvSpPr>
        <p:spPr>
          <a:xfrm>
            <a:off x="304801" y="4770783"/>
            <a:ext cx="5029199"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Arial"/>
                <a:ea typeface="Arial"/>
                <a:cs typeface="Arial"/>
                <a:sym typeface="Arial"/>
              </a:rPr>
              <a:t>Spotlight: almost “point source”</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 light comes from 1 direction</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 SHARP SHADOW</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Example:  light from </a:t>
            </a:r>
            <a:r>
              <a:rPr lang="en-US" sz="2400" b="1">
                <a:solidFill>
                  <a:srgbClr val="FF0000"/>
                </a:solidFill>
                <a:latin typeface="Arial"/>
                <a:ea typeface="Arial"/>
                <a:cs typeface="Arial"/>
                <a:sym typeface="Arial"/>
              </a:rPr>
              <a:t>one star</a:t>
            </a:r>
            <a:endParaRPr/>
          </a:p>
        </p:txBody>
      </p:sp>
      <p:sp>
        <p:nvSpPr>
          <p:cNvPr id="109" name="Google Shape;109;p2"/>
          <p:cNvSpPr txBox="1"/>
          <p:nvPr/>
        </p:nvSpPr>
        <p:spPr>
          <a:xfrm>
            <a:off x="5206998" y="4563402"/>
            <a:ext cx="3784602" cy="23698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Arial"/>
                <a:ea typeface="Arial"/>
                <a:cs typeface="Arial"/>
                <a:sym typeface="Arial"/>
              </a:rPr>
              <a:t>Diffuse light: multiple sources</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 SOFT/FUZZY or NO SHADOW</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Example: light from </a:t>
            </a:r>
            <a:r>
              <a:rPr lang="en-US" sz="2800" b="1">
                <a:solidFill>
                  <a:srgbClr val="FF0000"/>
                </a:solidFill>
                <a:latin typeface="Arial"/>
                <a:ea typeface="Arial"/>
                <a:cs typeface="Arial"/>
                <a:sym typeface="Arial"/>
              </a:rPr>
              <a:t>Sun </a:t>
            </a:r>
            <a:r>
              <a:rPr lang="en-US" sz="2400" b="1">
                <a:solidFill>
                  <a:srgbClr val="002060"/>
                </a:solidFill>
                <a:latin typeface="Arial"/>
                <a:ea typeface="Arial"/>
                <a:cs typeface="Arial"/>
                <a:sym typeface="Arial"/>
              </a:rPr>
              <a:t>(NOT a point source)</a:t>
            </a:r>
            <a:endParaRPr/>
          </a:p>
        </p:txBody>
      </p:sp>
      <p:sp>
        <p:nvSpPr>
          <p:cNvPr id="110" name="Google Shape;110;p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0"/>
          <p:cNvSpPr txBox="1">
            <a:spLocks noGrp="1"/>
          </p:cNvSpPr>
          <p:nvPr>
            <p:ph type="title"/>
          </p:nvPr>
        </p:nvSpPr>
        <p:spPr>
          <a:xfrm>
            <a:off x="-15100" y="0"/>
            <a:ext cx="9159100" cy="11430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Umbra vs. Penumbra</a:t>
            </a:r>
            <a:endParaRPr dirty="0"/>
          </a:p>
        </p:txBody>
      </p:sp>
      <p:pic>
        <p:nvPicPr>
          <p:cNvPr id="386" name="Google Shape;386;p20"/>
          <p:cNvPicPr preferRelativeResize="0"/>
          <p:nvPr/>
        </p:nvPicPr>
        <p:blipFill rotWithShape="1">
          <a:blip r:embed="rId3">
            <a:alphaModFix/>
          </a:blip>
          <a:srcRect/>
          <a:stretch/>
        </p:blipFill>
        <p:spPr>
          <a:xfrm>
            <a:off x="875903" y="1159329"/>
            <a:ext cx="7314406" cy="4729983"/>
          </a:xfrm>
          <a:prstGeom prst="rect">
            <a:avLst/>
          </a:prstGeom>
          <a:noFill/>
          <a:ln>
            <a:noFill/>
          </a:ln>
        </p:spPr>
      </p:pic>
      <p:sp>
        <p:nvSpPr>
          <p:cNvPr id="387" name="Google Shape;387;p20"/>
          <p:cNvSpPr txBox="1"/>
          <p:nvPr/>
        </p:nvSpPr>
        <p:spPr>
          <a:xfrm>
            <a:off x="914400" y="6096000"/>
            <a:ext cx="7467600" cy="40011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2060"/>
                </a:solidFill>
                <a:latin typeface="Arial"/>
                <a:ea typeface="Arial"/>
                <a:cs typeface="Arial"/>
                <a:sym typeface="Arial"/>
              </a:rPr>
              <a:t>Lunar Eclipse: visible from ENTIRE NIGHT SIDE of Earth!</a:t>
            </a:r>
            <a:endParaRPr/>
          </a:p>
        </p:txBody>
      </p:sp>
      <p:sp>
        <p:nvSpPr>
          <p:cNvPr id="388" name="Google Shape;388;p2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1"/>
          <p:cNvSpPr txBox="1">
            <a:spLocks noGrp="1"/>
          </p:cNvSpPr>
          <p:nvPr>
            <p:ph type="title"/>
          </p:nvPr>
        </p:nvSpPr>
        <p:spPr>
          <a:xfrm>
            <a:off x="-15100" y="6688"/>
            <a:ext cx="9159100" cy="975584"/>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Types of Lunar Eclipses</a:t>
            </a:r>
            <a:endParaRPr dirty="0"/>
          </a:p>
        </p:txBody>
      </p:sp>
      <p:sp>
        <p:nvSpPr>
          <p:cNvPr id="394" name="Google Shape;394;p21"/>
          <p:cNvSpPr/>
          <p:nvPr/>
        </p:nvSpPr>
        <p:spPr>
          <a:xfrm>
            <a:off x="2247106" y="2057400"/>
            <a:ext cx="4648200" cy="4343400"/>
          </a:xfrm>
          <a:prstGeom prst="ellipse">
            <a:avLst/>
          </a:prstGeom>
          <a:solidFill>
            <a:srgbClr val="E5E5E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5" name="Google Shape;395;p21"/>
          <p:cNvSpPr/>
          <p:nvPr/>
        </p:nvSpPr>
        <p:spPr>
          <a:xfrm>
            <a:off x="3392432" y="3063436"/>
            <a:ext cx="2368238" cy="2391107"/>
          </a:xfrm>
          <a:prstGeom prst="ellipse">
            <a:avLst/>
          </a:prstGeom>
          <a:solidFill>
            <a:srgbClr val="E8795C"/>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6" name="Google Shape;396;p21"/>
          <p:cNvSpPr txBox="1"/>
          <p:nvPr/>
        </p:nvSpPr>
        <p:spPr>
          <a:xfrm>
            <a:off x="2808889" y="4599199"/>
            <a:ext cx="3808073" cy="12311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Earth’ Umbra</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1.44 deg (at Moon perigee)</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1.29 deg (at Moon apogee)</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Moon size: 29.4-32.9 arcmin</a:t>
            </a:r>
            <a:endParaRPr/>
          </a:p>
        </p:txBody>
      </p:sp>
      <p:sp>
        <p:nvSpPr>
          <p:cNvPr id="397" name="Google Shape;397;p21"/>
          <p:cNvSpPr txBox="1"/>
          <p:nvPr/>
        </p:nvSpPr>
        <p:spPr>
          <a:xfrm>
            <a:off x="1580114" y="5882518"/>
            <a:ext cx="6096000" cy="6771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0070C0"/>
                </a:solidFill>
                <a:latin typeface="Arial"/>
                <a:ea typeface="Arial"/>
                <a:cs typeface="Arial"/>
                <a:sym typeface="Arial"/>
              </a:rPr>
              <a:t>Earth’s Penumbra</a:t>
            </a:r>
            <a:endParaRPr/>
          </a:p>
          <a:p>
            <a:pPr marL="0" marR="0" lvl="0" indent="0" algn="ctr" rtl="0">
              <a:spcBef>
                <a:spcPts val="0"/>
              </a:spcBef>
              <a:spcAft>
                <a:spcPts val="0"/>
              </a:spcAft>
              <a:buNone/>
            </a:pPr>
            <a:r>
              <a:rPr lang="en-US" sz="1800" b="1">
                <a:solidFill>
                  <a:srgbClr val="0070C0"/>
                </a:solidFill>
                <a:latin typeface="Arial"/>
                <a:ea typeface="Arial"/>
                <a:cs typeface="Arial"/>
                <a:sym typeface="Arial"/>
              </a:rPr>
              <a:t>2.57-2.31 degrees (apogee vs perigee)</a:t>
            </a:r>
            <a:endParaRPr/>
          </a:p>
        </p:txBody>
      </p:sp>
      <p:sp>
        <p:nvSpPr>
          <p:cNvPr id="398" name="Google Shape;398;p21"/>
          <p:cNvSpPr/>
          <p:nvPr/>
        </p:nvSpPr>
        <p:spPr>
          <a:xfrm>
            <a:off x="2855580" y="3986873"/>
            <a:ext cx="725820" cy="737527"/>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9" name="Google Shape;399;p21"/>
          <p:cNvSpPr/>
          <p:nvPr/>
        </p:nvSpPr>
        <p:spPr>
          <a:xfrm>
            <a:off x="1789317" y="2838237"/>
            <a:ext cx="665672" cy="672987"/>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0" name="Google Shape;400;p21"/>
          <p:cNvSpPr/>
          <p:nvPr/>
        </p:nvSpPr>
        <p:spPr>
          <a:xfrm>
            <a:off x="2704533" y="2323659"/>
            <a:ext cx="700795" cy="714086"/>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50" b="1">
              <a:solidFill>
                <a:schemeClr val="dk1"/>
              </a:solidFill>
              <a:latin typeface="Arial"/>
              <a:ea typeface="Arial"/>
              <a:cs typeface="Arial"/>
              <a:sym typeface="Arial"/>
            </a:endParaRPr>
          </a:p>
        </p:txBody>
      </p:sp>
      <p:sp>
        <p:nvSpPr>
          <p:cNvPr id="401" name="Google Shape;401;p21"/>
          <p:cNvSpPr txBox="1"/>
          <p:nvPr/>
        </p:nvSpPr>
        <p:spPr>
          <a:xfrm>
            <a:off x="228600" y="1999157"/>
            <a:ext cx="1468211" cy="646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Penumbral Eclipse</a:t>
            </a:r>
            <a:endParaRPr/>
          </a:p>
        </p:txBody>
      </p:sp>
      <p:sp>
        <p:nvSpPr>
          <p:cNvPr id="402" name="Google Shape;402;p21"/>
          <p:cNvSpPr/>
          <p:nvPr/>
        </p:nvSpPr>
        <p:spPr>
          <a:xfrm>
            <a:off x="214765" y="2877671"/>
            <a:ext cx="146821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Partial (umbral) Eclipse</a:t>
            </a:r>
            <a:endParaRPr/>
          </a:p>
        </p:txBody>
      </p:sp>
      <p:sp>
        <p:nvSpPr>
          <p:cNvPr id="403" name="Google Shape;403;p21"/>
          <p:cNvSpPr/>
          <p:nvPr/>
        </p:nvSpPr>
        <p:spPr>
          <a:xfrm>
            <a:off x="1701696" y="3970808"/>
            <a:ext cx="157491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Total (umbral) Eclipse</a:t>
            </a:r>
            <a:endParaRPr/>
          </a:p>
        </p:txBody>
      </p:sp>
      <p:cxnSp>
        <p:nvCxnSpPr>
          <p:cNvPr id="404" name="Google Shape;404;p21"/>
          <p:cNvCxnSpPr/>
          <p:nvPr/>
        </p:nvCxnSpPr>
        <p:spPr>
          <a:xfrm rot="10800000" flipH="1">
            <a:off x="3581400" y="2680702"/>
            <a:ext cx="2801001" cy="16141"/>
          </a:xfrm>
          <a:prstGeom prst="straightConnector1">
            <a:avLst/>
          </a:prstGeom>
          <a:solidFill>
            <a:srgbClr val="00B8FF"/>
          </a:solidFill>
          <a:ln w="76200" cap="flat" cmpd="sng">
            <a:solidFill>
              <a:srgbClr val="00B0F0"/>
            </a:solidFill>
            <a:prstDash val="solid"/>
            <a:round/>
            <a:headEnd type="none" w="sm" len="sm"/>
            <a:tailEnd type="triangle" w="med" len="med"/>
          </a:ln>
        </p:spPr>
      </p:cxnSp>
      <p:cxnSp>
        <p:nvCxnSpPr>
          <p:cNvPr id="405" name="Google Shape;405;p21"/>
          <p:cNvCxnSpPr/>
          <p:nvPr/>
        </p:nvCxnSpPr>
        <p:spPr>
          <a:xfrm>
            <a:off x="2666715" y="3349806"/>
            <a:ext cx="4208690" cy="38263"/>
          </a:xfrm>
          <a:prstGeom prst="straightConnector1">
            <a:avLst/>
          </a:prstGeom>
          <a:solidFill>
            <a:srgbClr val="00B8FF"/>
          </a:solidFill>
          <a:ln w="76200" cap="flat" cmpd="sng">
            <a:solidFill>
              <a:srgbClr val="7030A0"/>
            </a:solidFill>
            <a:prstDash val="solid"/>
            <a:round/>
            <a:headEnd type="none" w="sm" len="sm"/>
            <a:tailEnd type="triangle" w="med" len="med"/>
          </a:ln>
        </p:spPr>
      </p:cxnSp>
      <p:cxnSp>
        <p:nvCxnSpPr>
          <p:cNvPr id="406" name="Google Shape;406;p21"/>
          <p:cNvCxnSpPr/>
          <p:nvPr/>
        </p:nvCxnSpPr>
        <p:spPr>
          <a:xfrm>
            <a:off x="3666897" y="4405987"/>
            <a:ext cx="3305576" cy="0"/>
          </a:xfrm>
          <a:prstGeom prst="straightConnector1">
            <a:avLst/>
          </a:prstGeom>
          <a:solidFill>
            <a:srgbClr val="00B8FF"/>
          </a:solidFill>
          <a:ln w="76200" cap="flat" cmpd="sng">
            <a:solidFill>
              <a:srgbClr val="C00000"/>
            </a:solidFill>
            <a:prstDash val="solid"/>
            <a:round/>
            <a:headEnd type="none" w="sm" len="sm"/>
            <a:tailEnd type="triangle" w="med" len="med"/>
          </a:ln>
        </p:spPr>
      </p:cxnSp>
      <p:sp>
        <p:nvSpPr>
          <p:cNvPr id="407" name="Google Shape;407;p21"/>
          <p:cNvSpPr txBox="1"/>
          <p:nvPr/>
        </p:nvSpPr>
        <p:spPr>
          <a:xfrm>
            <a:off x="6382401" y="2051954"/>
            <a:ext cx="2532999" cy="923330"/>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ALL of Moon sees Earth PARTIALLY eclipse Sun</a:t>
            </a:r>
            <a:endParaRPr/>
          </a:p>
        </p:txBody>
      </p:sp>
      <p:sp>
        <p:nvSpPr>
          <p:cNvPr id="408" name="Google Shape;408;p21"/>
          <p:cNvSpPr/>
          <p:nvPr/>
        </p:nvSpPr>
        <p:spPr>
          <a:xfrm>
            <a:off x="6984986" y="2984211"/>
            <a:ext cx="1934595" cy="1201292"/>
          </a:xfrm>
          <a:prstGeom prst="rect">
            <a:avLst/>
          </a:prstGeom>
          <a:solidFill>
            <a:srgbClr val="E488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PART of Moon sees Earth TOTALLY eclipse Sun</a:t>
            </a:r>
            <a:endParaRPr/>
          </a:p>
        </p:txBody>
      </p:sp>
      <p:sp>
        <p:nvSpPr>
          <p:cNvPr id="409" name="Google Shape;409;p21"/>
          <p:cNvSpPr/>
          <p:nvPr/>
        </p:nvSpPr>
        <p:spPr>
          <a:xfrm>
            <a:off x="7010172" y="4201272"/>
            <a:ext cx="2133828" cy="923330"/>
          </a:xfrm>
          <a:prstGeom prst="rect">
            <a:avLst/>
          </a:prstGeom>
          <a:solidFill>
            <a:srgbClr val="EDAEA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ALL of Moon sees Earth TOTALLY eclipse Sun</a:t>
            </a:r>
            <a:endParaRPr/>
          </a:p>
        </p:txBody>
      </p:sp>
      <p:sp>
        <p:nvSpPr>
          <p:cNvPr id="410" name="Google Shape;410;p21"/>
          <p:cNvSpPr/>
          <p:nvPr/>
        </p:nvSpPr>
        <p:spPr>
          <a:xfrm>
            <a:off x="241979" y="1088353"/>
            <a:ext cx="173922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(Partial) Penumbral Eclipse</a:t>
            </a:r>
            <a:endParaRPr/>
          </a:p>
        </p:txBody>
      </p:sp>
      <p:sp>
        <p:nvSpPr>
          <p:cNvPr id="411" name="Google Shape;411;p21"/>
          <p:cNvSpPr/>
          <p:nvPr/>
        </p:nvSpPr>
        <p:spPr>
          <a:xfrm>
            <a:off x="1914223" y="1542721"/>
            <a:ext cx="700795" cy="714086"/>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412" name="Google Shape;412;p21"/>
          <p:cNvCxnSpPr/>
          <p:nvPr/>
        </p:nvCxnSpPr>
        <p:spPr>
          <a:xfrm rot="10800000" flipH="1">
            <a:off x="2868204" y="1566410"/>
            <a:ext cx="3373382" cy="42164"/>
          </a:xfrm>
          <a:prstGeom prst="straightConnector1">
            <a:avLst/>
          </a:prstGeom>
          <a:solidFill>
            <a:srgbClr val="00B8FF"/>
          </a:solidFill>
          <a:ln w="76200" cap="flat" cmpd="sng">
            <a:solidFill>
              <a:srgbClr val="00B050"/>
            </a:solidFill>
            <a:prstDash val="solid"/>
            <a:round/>
            <a:headEnd type="none" w="sm" len="sm"/>
            <a:tailEnd type="triangle" w="med" len="med"/>
          </a:ln>
        </p:spPr>
      </p:cxnSp>
      <p:sp>
        <p:nvSpPr>
          <p:cNvPr id="413" name="Google Shape;413;p21"/>
          <p:cNvSpPr/>
          <p:nvPr/>
        </p:nvSpPr>
        <p:spPr>
          <a:xfrm>
            <a:off x="6382401" y="1024606"/>
            <a:ext cx="2420627" cy="944690"/>
          </a:xfrm>
          <a:prstGeom prst="rect">
            <a:avLst/>
          </a:prstGeom>
          <a:solidFill>
            <a:srgbClr val="92D05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PART of Moon sees Earth PARTIALLY eclipse Sun</a:t>
            </a:r>
            <a:endParaRPr/>
          </a:p>
        </p:txBody>
      </p:sp>
      <p:sp>
        <p:nvSpPr>
          <p:cNvPr id="414" name="Google Shape;414;p21"/>
          <p:cNvSpPr txBox="1"/>
          <p:nvPr/>
        </p:nvSpPr>
        <p:spPr>
          <a:xfrm>
            <a:off x="227012" y="5823921"/>
            <a:ext cx="1754188" cy="646331"/>
          </a:xfrm>
          <a:prstGeom prst="rect">
            <a:avLst/>
          </a:prstGeom>
          <a:solidFill>
            <a:srgbClr val="EDF9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Angular sizes ARE to scale!</a:t>
            </a:r>
            <a:endParaRPr/>
          </a:p>
        </p:txBody>
      </p:sp>
      <p:sp>
        <p:nvSpPr>
          <p:cNvPr id="415" name="Google Shape;415;p21"/>
          <p:cNvSpPr txBox="1"/>
          <p:nvPr/>
        </p:nvSpPr>
        <p:spPr>
          <a:xfrm>
            <a:off x="1944031" y="1749415"/>
            <a:ext cx="81180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Moon</a:t>
            </a:r>
            <a:endParaRPr/>
          </a:p>
        </p:txBody>
      </p:sp>
      <p:sp>
        <p:nvSpPr>
          <p:cNvPr id="416" name="Google Shape;416;p21"/>
          <p:cNvSpPr txBox="1"/>
          <p:nvPr/>
        </p:nvSpPr>
        <p:spPr>
          <a:xfrm>
            <a:off x="179174" y="5097419"/>
            <a:ext cx="2213011" cy="64633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Looking at Moon from Earth</a:t>
            </a:r>
            <a:endParaRPr/>
          </a:p>
        </p:txBody>
      </p:sp>
      <p:sp>
        <p:nvSpPr>
          <p:cNvPr id="417" name="Google Shape;417;p2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22"/>
          <p:cNvSpPr txBox="1">
            <a:spLocks noGrp="1"/>
          </p:cNvSpPr>
          <p:nvPr>
            <p:ph type="title"/>
          </p:nvPr>
        </p:nvSpPr>
        <p:spPr>
          <a:xfrm>
            <a:off x="-15100" y="118550"/>
            <a:ext cx="8700313" cy="1443549"/>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From Moon: Probability of Lunar Eclipse, looking at </a:t>
            </a:r>
            <a:r>
              <a:rPr lang="en-US" dirty="0" err="1"/>
              <a:t>Earth+Sun</a:t>
            </a:r>
            <a:endParaRPr dirty="0"/>
          </a:p>
        </p:txBody>
      </p:sp>
      <p:sp>
        <p:nvSpPr>
          <p:cNvPr id="423" name="Google Shape;423;p22"/>
          <p:cNvSpPr/>
          <p:nvPr/>
        </p:nvSpPr>
        <p:spPr>
          <a:xfrm>
            <a:off x="223157" y="2024211"/>
            <a:ext cx="8686800" cy="4343400"/>
          </a:xfrm>
          <a:prstGeom prst="rect">
            <a:avLst/>
          </a:prstGeom>
          <a:solidFill>
            <a:srgbClr val="EDF9F4"/>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v</a:t>
            </a:r>
            <a:endParaRPr/>
          </a:p>
        </p:txBody>
      </p:sp>
      <p:cxnSp>
        <p:nvCxnSpPr>
          <p:cNvPr id="424" name="Google Shape;424;p22"/>
          <p:cNvCxnSpPr>
            <a:endCxn id="423" idx="3"/>
          </p:cNvCxnSpPr>
          <p:nvPr/>
        </p:nvCxnSpPr>
        <p:spPr>
          <a:xfrm rot="10800000" flipH="1">
            <a:off x="375557" y="4195911"/>
            <a:ext cx="8534400" cy="38100"/>
          </a:xfrm>
          <a:prstGeom prst="straightConnector1">
            <a:avLst/>
          </a:prstGeom>
          <a:solidFill>
            <a:srgbClr val="00B8FF"/>
          </a:solidFill>
          <a:ln w="57150" cap="flat" cmpd="sng">
            <a:solidFill>
              <a:schemeClr val="dk1"/>
            </a:solidFill>
            <a:prstDash val="solid"/>
            <a:round/>
            <a:headEnd type="none" w="sm" len="sm"/>
            <a:tailEnd type="none" w="sm" len="sm"/>
          </a:ln>
        </p:spPr>
      </p:cxnSp>
      <p:sp>
        <p:nvSpPr>
          <p:cNvPr id="425" name="Google Shape;425;p22"/>
          <p:cNvSpPr txBox="1"/>
          <p:nvPr/>
        </p:nvSpPr>
        <p:spPr>
          <a:xfrm>
            <a:off x="375557" y="4234856"/>
            <a:ext cx="1905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Ecliptic</a:t>
            </a:r>
            <a:endParaRPr/>
          </a:p>
        </p:txBody>
      </p:sp>
      <p:cxnSp>
        <p:nvCxnSpPr>
          <p:cNvPr id="426" name="Google Shape;426;p22"/>
          <p:cNvCxnSpPr/>
          <p:nvPr/>
        </p:nvCxnSpPr>
        <p:spPr>
          <a:xfrm>
            <a:off x="8685212" y="2023324"/>
            <a:ext cx="0" cy="2180189"/>
          </a:xfrm>
          <a:prstGeom prst="straightConnector1">
            <a:avLst/>
          </a:prstGeom>
          <a:solidFill>
            <a:srgbClr val="00B8FF"/>
          </a:solidFill>
          <a:ln w="57150" cap="flat" cmpd="sng">
            <a:solidFill>
              <a:schemeClr val="dk1"/>
            </a:solidFill>
            <a:prstDash val="solid"/>
            <a:round/>
            <a:headEnd type="triangle" w="med" len="med"/>
            <a:tailEnd type="triangle" w="med" len="med"/>
          </a:ln>
        </p:spPr>
      </p:cxnSp>
      <p:sp>
        <p:nvSpPr>
          <p:cNvPr id="427" name="Google Shape;427;p22"/>
          <p:cNvSpPr txBox="1"/>
          <p:nvPr/>
        </p:nvSpPr>
        <p:spPr>
          <a:xfrm>
            <a:off x="7930243" y="2972385"/>
            <a:ext cx="1066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5.5</a:t>
            </a:r>
            <a:r>
              <a:rPr lang="en-US" sz="2400" b="1" baseline="30000">
                <a:solidFill>
                  <a:schemeClr val="dk1"/>
                </a:solidFill>
                <a:latin typeface="Arial"/>
                <a:ea typeface="Arial"/>
                <a:cs typeface="Arial"/>
                <a:sym typeface="Arial"/>
              </a:rPr>
              <a:t>∘</a:t>
            </a:r>
            <a:endParaRPr/>
          </a:p>
        </p:txBody>
      </p:sp>
      <p:sp>
        <p:nvSpPr>
          <p:cNvPr id="428" name="Google Shape;428;p22"/>
          <p:cNvSpPr/>
          <p:nvPr/>
        </p:nvSpPr>
        <p:spPr>
          <a:xfrm>
            <a:off x="4093661" y="4064817"/>
            <a:ext cx="260847" cy="259739"/>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9" name="Google Shape;429;p22"/>
          <p:cNvSpPr txBox="1"/>
          <p:nvPr/>
        </p:nvSpPr>
        <p:spPr>
          <a:xfrm>
            <a:off x="3855659" y="4310921"/>
            <a:ext cx="87709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Sun</a:t>
            </a:r>
            <a:endParaRPr/>
          </a:p>
        </p:txBody>
      </p:sp>
      <p:cxnSp>
        <p:nvCxnSpPr>
          <p:cNvPr id="430" name="Google Shape;430;p22"/>
          <p:cNvCxnSpPr/>
          <p:nvPr/>
        </p:nvCxnSpPr>
        <p:spPr>
          <a:xfrm rot="10800000" flipH="1">
            <a:off x="400022" y="4795688"/>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cxnSp>
        <p:nvCxnSpPr>
          <p:cNvPr id="431" name="Google Shape;431;p22"/>
          <p:cNvCxnSpPr/>
          <p:nvPr/>
        </p:nvCxnSpPr>
        <p:spPr>
          <a:xfrm rot="10800000" flipH="1">
            <a:off x="358434" y="3616014"/>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cxnSp>
        <p:nvCxnSpPr>
          <p:cNvPr id="432" name="Google Shape;432;p22"/>
          <p:cNvCxnSpPr/>
          <p:nvPr/>
        </p:nvCxnSpPr>
        <p:spPr>
          <a:xfrm rot="10800000" flipH="1">
            <a:off x="221569" y="3314383"/>
            <a:ext cx="8534400" cy="38100"/>
          </a:xfrm>
          <a:prstGeom prst="straightConnector1">
            <a:avLst/>
          </a:prstGeom>
          <a:solidFill>
            <a:srgbClr val="00B8FF"/>
          </a:solidFill>
          <a:ln w="12700" cap="flat" cmpd="sng">
            <a:solidFill>
              <a:schemeClr val="dk1"/>
            </a:solidFill>
            <a:prstDash val="dash"/>
            <a:round/>
            <a:headEnd type="none" w="sm" len="sm"/>
            <a:tailEnd type="none" w="sm" len="sm"/>
          </a:ln>
        </p:spPr>
      </p:cxnSp>
      <p:cxnSp>
        <p:nvCxnSpPr>
          <p:cNvPr id="433" name="Google Shape;433;p22"/>
          <p:cNvCxnSpPr/>
          <p:nvPr/>
        </p:nvCxnSpPr>
        <p:spPr>
          <a:xfrm rot="10800000" flipH="1">
            <a:off x="375556" y="3027816"/>
            <a:ext cx="8534400" cy="38100"/>
          </a:xfrm>
          <a:prstGeom prst="straightConnector1">
            <a:avLst/>
          </a:prstGeom>
          <a:solidFill>
            <a:srgbClr val="00B8FF"/>
          </a:solidFill>
          <a:ln w="12700" cap="flat" cmpd="sng">
            <a:solidFill>
              <a:srgbClr val="0070C0"/>
            </a:solidFill>
            <a:prstDash val="lgDashDot"/>
            <a:round/>
            <a:headEnd type="none" w="sm" len="sm"/>
            <a:tailEnd type="none" w="sm" len="sm"/>
          </a:ln>
        </p:spPr>
      </p:cxnSp>
      <p:cxnSp>
        <p:nvCxnSpPr>
          <p:cNvPr id="434" name="Google Shape;434;p22"/>
          <p:cNvCxnSpPr/>
          <p:nvPr/>
        </p:nvCxnSpPr>
        <p:spPr>
          <a:xfrm rot="10800000" flipH="1">
            <a:off x="375557" y="5080486"/>
            <a:ext cx="8534400" cy="38100"/>
          </a:xfrm>
          <a:prstGeom prst="straightConnector1">
            <a:avLst/>
          </a:prstGeom>
          <a:solidFill>
            <a:srgbClr val="00B8FF"/>
          </a:solidFill>
          <a:ln w="12700" cap="flat" cmpd="sng">
            <a:solidFill>
              <a:schemeClr val="dk1"/>
            </a:solidFill>
            <a:prstDash val="dash"/>
            <a:round/>
            <a:headEnd type="none" w="sm" len="sm"/>
            <a:tailEnd type="none" w="sm" len="sm"/>
          </a:ln>
        </p:spPr>
      </p:cxnSp>
      <p:cxnSp>
        <p:nvCxnSpPr>
          <p:cNvPr id="435" name="Google Shape;435;p22"/>
          <p:cNvCxnSpPr/>
          <p:nvPr/>
        </p:nvCxnSpPr>
        <p:spPr>
          <a:xfrm rot="10800000" flipH="1">
            <a:off x="375557" y="5354653"/>
            <a:ext cx="8534400" cy="38100"/>
          </a:xfrm>
          <a:prstGeom prst="straightConnector1">
            <a:avLst/>
          </a:prstGeom>
          <a:solidFill>
            <a:srgbClr val="00B8FF"/>
          </a:solidFill>
          <a:ln w="12700" cap="flat" cmpd="sng">
            <a:solidFill>
              <a:srgbClr val="0070C0"/>
            </a:solidFill>
            <a:prstDash val="lgDashDot"/>
            <a:round/>
            <a:headEnd type="none" w="sm" len="sm"/>
            <a:tailEnd type="none" w="sm" len="sm"/>
          </a:ln>
        </p:spPr>
      </p:cxnSp>
      <p:sp>
        <p:nvSpPr>
          <p:cNvPr id="436" name="Google Shape;436;p22"/>
          <p:cNvSpPr/>
          <p:nvPr/>
        </p:nvSpPr>
        <p:spPr>
          <a:xfrm>
            <a:off x="4258638" y="2107319"/>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437" name="Google Shape;437;p22"/>
          <p:cNvCxnSpPr/>
          <p:nvPr/>
        </p:nvCxnSpPr>
        <p:spPr>
          <a:xfrm flipH="1">
            <a:off x="3581400" y="2542547"/>
            <a:ext cx="546612" cy="12445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38" name="Google Shape;438;p22"/>
          <p:cNvCxnSpPr/>
          <p:nvPr/>
        </p:nvCxnSpPr>
        <p:spPr>
          <a:xfrm flipH="1">
            <a:off x="2819400" y="3225791"/>
            <a:ext cx="494123" cy="14253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39" name="Google Shape;439;p22"/>
          <p:cNvCxnSpPr/>
          <p:nvPr/>
        </p:nvCxnSpPr>
        <p:spPr>
          <a:xfrm flipH="1">
            <a:off x="3854706" y="3937856"/>
            <a:ext cx="583428" cy="126961"/>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0" name="Google Shape;440;p22"/>
          <p:cNvCxnSpPr/>
          <p:nvPr/>
        </p:nvCxnSpPr>
        <p:spPr>
          <a:xfrm flipH="1">
            <a:off x="5616999" y="3485135"/>
            <a:ext cx="432682" cy="67852"/>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1" name="Google Shape;441;p22"/>
          <p:cNvCxnSpPr/>
          <p:nvPr/>
        </p:nvCxnSpPr>
        <p:spPr>
          <a:xfrm>
            <a:off x="5350299" y="3654114"/>
            <a:ext cx="0" cy="1098799"/>
          </a:xfrm>
          <a:prstGeom prst="straightConnector1">
            <a:avLst/>
          </a:prstGeom>
          <a:solidFill>
            <a:srgbClr val="00B8FF"/>
          </a:solidFill>
          <a:ln w="57150" cap="flat" cmpd="sng">
            <a:solidFill>
              <a:srgbClr val="FF0000"/>
            </a:solidFill>
            <a:prstDash val="solid"/>
            <a:round/>
            <a:headEnd type="none" w="sm" len="sm"/>
            <a:tailEnd type="none" w="sm" len="sm"/>
          </a:ln>
        </p:spPr>
      </p:cxnSp>
      <p:sp>
        <p:nvSpPr>
          <p:cNvPr id="442" name="Google Shape;442;p22"/>
          <p:cNvSpPr txBox="1"/>
          <p:nvPr/>
        </p:nvSpPr>
        <p:spPr>
          <a:xfrm>
            <a:off x="4463040" y="4384940"/>
            <a:ext cx="97503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Total</a:t>
            </a:r>
            <a:endParaRPr/>
          </a:p>
        </p:txBody>
      </p:sp>
      <p:cxnSp>
        <p:nvCxnSpPr>
          <p:cNvPr id="443" name="Google Shape;443;p22"/>
          <p:cNvCxnSpPr/>
          <p:nvPr/>
        </p:nvCxnSpPr>
        <p:spPr>
          <a:xfrm>
            <a:off x="6988629" y="3295302"/>
            <a:ext cx="0" cy="320712"/>
          </a:xfrm>
          <a:prstGeom prst="straightConnector1">
            <a:avLst/>
          </a:prstGeom>
          <a:solidFill>
            <a:srgbClr val="00B8FF"/>
          </a:solidFill>
          <a:ln w="57150" cap="flat" cmpd="sng">
            <a:solidFill>
              <a:schemeClr val="dk1"/>
            </a:solidFill>
            <a:prstDash val="solid"/>
            <a:round/>
            <a:headEnd type="none" w="sm" len="sm"/>
            <a:tailEnd type="none" w="sm" len="sm"/>
          </a:ln>
        </p:spPr>
      </p:cxnSp>
      <p:cxnSp>
        <p:nvCxnSpPr>
          <p:cNvPr id="444" name="Google Shape;444;p22"/>
          <p:cNvCxnSpPr/>
          <p:nvPr/>
        </p:nvCxnSpPr>
        <p:spPr>
          <a:xfrm>
            <a:off x="6988629" y="4773836"/>
            <a:ext cx="0" cy="344750"/>
          </a:xfrm>
          <a:prstGeom prst="straightConnector1">
            <a:avLst/>
          </a:prstGeom>
          <a:solidFill>
            <a:srgbClr val="00B8FF"/>
          </a:solidFill>
          <a:ln w="57150" cap="flat" cmpd="sng">
            <a:solidFill>
              <a:schemeClr val="dk1"/>
            </a:solidFill>
            <a:prstDash val="solid"/>
            <a:round/>
            <a:headEnd type="none" w="sm" len="sm"/>
            <a:tailEnd type="none" w="sm" len="sm"/>
          </a:ln>
        </p:spPr>
      </p:cxnSp>
      <p:sp>
        <p:nvSpPr>
          <p:cNvPr id="445" name="Google Shape;445;p22"/>
          <p:cNvSpPr txBox="1"/>
          <p:nvPr/>
        </p:nvSpPr>
        <p:spPr>
          <a:xfrm>
            <a:off x="6288029" y="5334000"/>
            <a:ext cx="117957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Partial</a:t>
            </a:r>
            <a:endParaRPr/>
          </a:p>
        </p:txBody>
      </p:sp>
      <p:cxnSp>
        <p:nvCxnSpPr>
          <p:cNvPr id="446" name="Google Shape;446;p22"/>
          <p:cNvCxnSpPr/>
          <p:nvPr/>
        </p:nvCxnSpPr>
        <p:spPr>
          <a:xfrm rot="10800000" flipH="1">
            <a:off x="6877814" y="5191579"/>
            <a:ext cx="110815" cy="16108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7" name="Google Shape;447;p22"/>
          <p:cNvCxnSpPr/>
          <p:nvPr/>
        </p:nvCxnSpPr>
        <p:spPr>
          <a:xfrm rot="10800000">
            <a:off x="6990218" y="3696840"/>
            <a:ext cx="262133" cy="161553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8" name="Google Shape;448;p22"/>
          <p:cNvCxnSpPr/>
          <p:nvPr/>
        </p:nvCxnSpPr>
        <p:spPr>
          <a:xfrm flipH="1">
            <a:off x="838200" y="5005493"/>
            <a:ext cx="489857" cy="11309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9" name="Google Shape;449;p22"/>
          <p:cNvCxnSpPr/>
          <p:nvPr/>
        </p:nvCxnSpPr>
        <p:spPr>
          <a:xfrm flipH="1">
            <a:off x="5350299" y="4978521"/>
            <a:ext cx="533400" cy="101965"/>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450" name="Google Shape;450;p22"/>
          <p:cNvSpPr txBox="1"/>
          <p:nvPr/>
        </p:nvSpPr>
        <p:spPr>
          <a:xfrm>
            <a:off x="1514290" y="5350597"/>
            <a:ext cx="153253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70C0"/>
                </a:solidFill>
                <a:latin typeface="Arial"/>
                <a:ea typeface="Arial"/>
                <a:cs typeface="Arial"/>
                <a:sym typeface="Arial"/>
              </a:rPr>
              <a:t>Penumbral</a:t>
            </a:r>
            <a:endParaRPr/>
          </a:p>
        </p:txBody>
      </p:sp>
      <p:cxnSp>
        <p:nvCxnSpPr>
          <p:cNvPr id="451" name="Google Shape;451;p22"/>
          <p:cNvCxnSpPr/>
          <p:nvPr/>
        </p:nvCxnSpPr>
        <p:spPr>
          <a:xfrm>
            <a:off x="2438400" y="5091478"/>
            <a:ext cx="0" cy="302219"/>
          </a:xfrm>
          <a:prstGeom prst="straightConnector1">
            <a:avLst/>
          </a:prstGeom>
          <a:solidFill>
            <a:srgbClr val="00B8FF"/>
          </a:solidFill>
          <a:ln w="57150" cap="flat" cmpd="sng">
            <a:solidFill>
              <a:srgbClr val="0070C0"/>
            </a:solidFill>
            <a:prstDash val="solid"/>
            <a:round/>
            <a:headEnd type="none" w="sm" len="sm"/>
            <a:tailEnd type="none" w="sm" len="sm"/>
          </a:ln>
        </p:spPr>
      </p:cxnSp>
      <p:cxnSp>
        <p:nvCxnSpPr>
          <p:cNvPr id="452" name="Google Shape;452;p22"/>
          <p:cNvCxnSpPr/>
          <p:nvPr/>
        </p:nvCxnSpPr>
        <p:spPr>
          <a:xfrm>
            <a:off x="2438400" y="3062704"/>
            <a:ext cx="0" cy="305617"/>
          </a:xfrm>
          <a:prstGeom prst="straightConnector1">
            <a:avLst/>
          </a:prstGeom>
          <a:solidFill>
            <a:srgbClr val="00B8FF"/>
          </a:solidFill>
          <a:ln w="57150" cap="flat" cmpd="sng">
            <a:solidFill>
              <a:srgbClr val="0070C0"/>
            </a:solidFill>
            <a:prstDash val="solid"/>
            <a:round/>
            <a:headEnd type="none" w="sm" len="sm"/>
            <a:tailEnd type="none" w="sm" len="sm"/>
          </a:ln>
        </p:spPr>
      </p:cxnSp>
      <p:sp>
        <p:nvSpPr>
          <p:cNvPr id="453" name="Google Shape;453;p22"/>
          <p:cNvSpPr txBox="1"/>
          <p:nvPr/>
        </p:nvSpPr>
        <p:spPr>
          <a:xfrm>
            <a:off x="5093711" y="2089342"/>
            <a:ext cx="168497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No lunar eclipse</a:t>
            </a:r>
            <a:endParaRPr/>
          </a:p>
        </p:txBody>
      </p:sp>
      <p:sp>
        <p:nvSpPr>
          <p:cNvPr id="454" name="Google Shape;454;p22"/>
          <p:cNvSpPr txBox="1"/>
          <p:nvPr/>
        </p:nvSpPr>
        <p:spPr>
          <a:xfrm>
            <a:off x="159018" y="5776480"/>
            <a:ext cx="89970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dk1"/>
                </a:solidFill>
                <a:latin typeface="Arial"/>
                <a:ea typeface="Arial"/>
                <a:cs typeface="Arial"/>
                <a:sym typeface="Arial"/>
              </a:rPr>
              <a:t>We should see a total lunar eclipse about 30% of the time per full moon near line of nodes, at least partial about 40% of the time, when Full Moon occurs while line of nodes points toward Sun.</a:t>
            </a:r>
            <a:endParaRPr/>
          </a:p>
        </p:txBody>
      </p:sp>
      <p:sp>
        <p:nvSpPr>
          <p:cNvPr id="455" name="Google Shape;455;p22"/>
          <p:cNvSpPr/>
          <p:nvPr/>
        </p:nvSpPr>
        <p:spPr>
          <a:xfrm>
            <a:off x="3376750" y="3041619"/>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6" name="Google Shape;456;p22"/>
          <p:cNvSpPr/>
          <p:nvPr/>
        </p:nvSpPr>
        <p:spPr>
          <a:xfrm>
            <a:off x="6079246" y="3303754"/>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7" name="Google Shape;457;p22"/>
          <p:cNvSpPr/>
          <p:nvPr/>
        </p:nvSpPr>
        <p:spPr>
          <a:xfrm>
            <a:off x="4438134" y="3586127"/>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8" name="Google Shape;458;p22"/>
          <p:cNvSpPr/>
          <p:nvPr/>
        </p:nvSpPr>
        <p:spPr>
          <a:xfrm>
            <a:off x="6049681" y="4325376"/>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9" name="Google Shape;459;p22"/>
          <p:cNvSpPr/>
          <p:nvPr/>
        </p:nvSpPr>
        <p:spPr>
          <a:xfrm>
            <a:off x="1516206" y="4622442"/>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0" name="Google Shape;460;p22"/>
          <p:cNvSpPr txBox="1"/>
          <p:nvPr/>
        </p:nvSpPr>
        <p:spPr>
          <a:xfrm>
            <a:off x="3390172" y="3183655"/>
            <a:ext cx="76704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Earth</a:t>
            </a:r>
            <a:endParaRPr/>
          </a:p>
        </p:txBody>
      </p:sp>
      <p:sp>
        <p:nvSpPr>
          <p:cNvPr id="461" name="Google Shape;461;p22"/>
          <p:cNvSpPr txBox="1"/>
          <p:nvPr/>
        </p:nvSpPr>
        <p:spPr>
          <a:xfrm>
            <a:off x="443442" y="1633862"/>
            <a:ext cx="8241770"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Sun moves ON ecliptic.   Earth moves at an ANGLE 5.5</a:t>
            </a:r>
            <a:r>
              <a:rPr lang="en-US" sz="1800" b="1" baseline="30000">
                <a:solidFill>
                  <a:schemeClr val="dk1"/>
                </a:solidFill>
                <a:latin typeface="Arial"/>
                <a:ea typeface="Arial"/>
                <a:cs typeface="Arial"/>
                <a:sym typeface="Arial"/>
              </a:rPr>
              <a:t>∘</a:t>
            </a:r>
            <a:r>
              <a:rPr lang="en-US" sz="1800" b="1">
                <a:solidFill>
                  <a:schemeClr val="dk1"/>
                </a:solidFill>
                <a:latin typeface="Arial"/>
                <a:ea typeface="Arial"/>
                <a:cs typeface="Arial"/>
                <a:sym typeface="Arial"/>
              </a:rPr>
              <a:t> from the ecliptic.  </a:t>
            </a:r>
            <a:endParaRPr/>
          </a:p>
        </p:txBody>
      </p:sp>
      <p:cxnSp>
        <p:nvCxnSpPr>
          <p:cNvPr id="462" name="Google Shape;462;p22"/>
          <p:cNvCxnSpPr/>
          <p:nvPr/>
        </p:nvCxnSpPr>
        <p:spPr>
          <a:xfrm rot="10800000">
            <a:off x="2590800" y="4203513"/>
            <a:ext cx="722723" cy="0"/>
          </a:xfrm>
          <a:prstGeom prst="straightConnector1">
            <a:avLst/>
          </a:prstGeom>
          <a:solidFill>
            <a:srgbClr val="00B8FF"/>
          </a:solidFill>
          <a:ln w="76200" cap="flat" cmpd="sng">
            <a:solidFill>
              <a:srgbClr val="E8795C"/>
            </a:solidFill>
            <a:prstDash val="solid"/>
            <a:round/>
            <a:headEnd type="none" w="sm" len="sm"/>
            <a:tailEnd type="triangle" w="med" len="med"/>
          </a:ln>
        </p:spPr>
      </p:cxnSp>
      <p:sp>
        <p:nvSpPr>
          <p:cNvPr id="463" name="Google Shape;463;p2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3"/>
          <p:cNvPicPr preferRelativeResize="0"/>
          <p:nvPr/>
        </p:nvPicPr>
        <p:blipFill rotWithShape="1">
          <a:blip r:embed="rId3">
            <a:alphaModFix/>
          </a:blip>
          <a:srcRect/>
          <a:stretch/>
        </p:blipFill>
        <p:spPr>
          <a:xfrm>
            <a:off x="463550" y="0"/>
            <a:ext cx="8216900" cy="6650038"/>
          </a:xfrm>
          <a:prstGeom prst="rect">
            <a:avLst/>
          </a:prstGeom>
          <a:noFill/>
          <a:ln>
            <a:noFill/>
          </a:ln>
        </p:spPr>
      </p:pic>
      <p:sp>
        <p:nvSpPr>
          <p:cNvPr id="471" name="Google Shape;471;p23"/>
          <p:cNvSpPr txBox="1">
            <a:spLocks noGrp="1"/>
          </p:cNvSpPr>
          <p:nvPr>
            <p:ph type="title"/>
          </p:nvPr>
        </p:nvSpPr>
        <p:spPr>
          <a:xfrm>
            <a:off x="457200" y="319088"/>
            <a:ext cx="8229600" cy="1144587"/>
          </a:xfrm>
          <a:prstGeom prst="rect">
            <a:avLst/>
          </a:prstGeom>
          <a:no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endParaRPr/>
          </a:p>
        </p:txBody>
      </p:sp>
      <p:sp>
        <p:nvSpPr>
          <p:cNvPr id="472" name="Google Shape;472;p23"/>
          <p:cNvSpPr/>
          <p:nvPr/>
        </p:nvSpPr>
        <p:spPr>
          <a:xfrm>
            <a:off x="7761288" y="6562725"/>
            <a:ext cx="138271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473" name="Google Shape;473;p23"/>
          <p:cNvSpPr txBox="1"/>
          <p:nvPr/>
        </p:nvSpPr>
        <p:spPr>
          <a:xfrm>
            <a:off x="1371600" y="381000"/>
            <a:ext cx="6781800" cy="176420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US" sz="2400" b="1">
                <a:solidFill>
                  <a:srgbClr val="FF0000"/>
                </a:solidFill>
                <a:latin typeface="Arial"/>
                <a:ea typeface="Arial"/>
                <a:cs typeface="Arial"/>
                <a:sym typeface="Arial"/>
              </a:rPr>
              <a:t>Red color: from light passing through Earth's atmosphere, </a:t>
            </a:r>
            <a:r>
              <a:rPr lang="en-US" sz="2400" b="1">
                <a:solidFill>
                  <a:srgbClr val="CEF8FF"/>
                </a:solidFill>
                <a:latin typeface="Arial"/>
                <a:ea typeface="Arial"/>
                <a:cs typeface="Arial"/>
                <a:sym typeface="Arial"/>
              </a:rPr>
              <a:t>blue light scatters out</a:t>
            </a:r>
            <a:endParaRPr/>
          </a:p>
          <a:p>
            <a:pPr marL="0" marR="0" lvl="0" indent="0" algn="l" rtl="0">
              <a:lnSpc>
                <a:spcPct val="100000"/>
              </a:lnSpc>
              <a:spcBef>
                <a:spcPts val="1500"/>
              </a:spcBef>
              <a:spcAft>
                <a:spcPts val="0"/>
              </a:spcAft>
              <a:buClr>
                <a:srgbClr val="FFFFFF"/>
              </a:buClr>
              <a:buSzPts val="2400"/>
              <a:buFont typeface="Arial"/>
              <a:buNone/>
            </a:pPr>
            <a:r>
              <a:rPr lang="en-US" sz="2400" b="1">
                <a:solidFill>
                  <a:srgbClr val="FFFFFF"/>
                </a:solidFill>
                <a:latin typeface="Arial"/>
                <a:ea typeface="Arial"/>
                <a:cs typeface="Arial"/>
                <a:sym typeface="Arial"/>
              </a:rPr>
              <a:t>Lunar eclipse </a:t>
            </a:r>
            <a:r>
              <a:rPr lang="en-US" sz="2400" b="1" i="1">
                <a:solidFill>
                  <a:srgbClr val="FFFFFF"/>
                </a:solidFill>
                <a:latin typeface="Arial"/>
                <a:ea typeface="Arial"/>
                <a:cs typeface="Arial"/>
                <a:sym typeface="Arial"/>
              </a:rPr>
              <a:t>takes up to </a:t>
            </a:r>
            <a:r>
              <a:rPr lang="en-US" sz="2400" b="1" i="1" u="sng">
                <a:solidFill>
                  <a:srgbClr val="FFFFFF"/>
                </a:solidFill>
                <a:latin typeface="Arial"/>
                <a:ea typeface="Arial"/>
                <a:cs typeface="Arial"/>
                <a:sym typeface="Arial"/>
              </a:rPr>
              <a:t>a few hours </a:t>
            </a:r>
            <a:r>
              <a:rPr lang="en-US" sz="2400" b="1">
                <a:solidFill>
                  <a:srgbClr val="FFFFFF"/>
                </a:solidFill>
                <a:latin typeface="Arial"/>
                <a:ea typeface="Arial"/>
                <a:cs typeface="Arial"/>
                <a:sym typeface="Arial"/>
              </a:rPr>
              <a:t>(Earth’s Penumbra is 5x bigger than Moon)</a:t>
            </a:r>
            <a:endParaRPr/>
          </a:p>
        </p:txBody>
      </p:sp>
      <p:sp>
        <p:nvSpPr>
          <p:cNvPr id="474" name="Google Shape;474;p23"/>
          <p:cNvSpPr txBox="1"/>
          <p:nvPr/>
        </p:nvSpPr>
        <p:spPr>
          <a:xfrm>
            <a:off x="2740704" y="4821238"/>
            <a:ext cx="5441574"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488E9"/>
              </a:buClr>
              <a:buSzPts val="2000"/>
              <a:buFont typeface="Arial"/>
              <a:buNone/>
            </a:pPr>
            <a:r>
              <a:rPr lang="en-US" sz="2000" b="1">
                <a:solidFill>
                  <a:srgbClr val="E488E9"/>
                </a:solidFill>
                <a:latin typeface="Arial"/>
                <a:ea typeface="Arial"/>
                <a:cs typeface="Arial"/>
                <a:sym typeface="Arial"/>
              </a:rPr>
              <a:t>Every lunar eclipse is different, based on how much dust is in Earth’s atmosphere! </a:t>
            </a:r>
            <a:endParaRPr/>
          </a:p>
          <a:p>
            <a:pPr marL="0" marR="0" lvl="0" indent="0" algn="l" rtl="0">
              <a:lnSpc>
                <a:spcPct val="100000"/>
              </a:lnSpc>
              <a:spcBef>
                <a:spcPts val="0"/>
              </a:spcBef>
              <a:spcAft>
                <a:spcPts val="0"/>
              </a:spcAft>
              <a:buClr>
                <a:srgbClr val="E488E9"/>
              </a:buClr>
              <a:buSzPts val="2000"/>
              <a:buFont typeface="Arial"/>
              <a:buNone/>
            </a:pPr>
            <a:r>
              <a:rPr lang="en-US" sz="2000" b="1">
                <a:solidFill>
                  <a:srgbClr val="E488E9"/>
                </a:solidFill>
                <a:latin typeface="Arial"/>
                <a:ea typeface="Arial"/>
                <a:cs typeface="Arial"/>
                <a:sym typeface="Arial"/>
              </a:rPr>
              <a:t>-- darker red or even black after volcanic eruptions, forest fires etc.</a:t>
            </a:r>
            <a:endParaRPr/>
          </a:p>
        </p:txBody>
      </p:sp>
      <p:sp>
        <p:nvSpPr>
          <p:cNvPr id="475" name="Google Shape;475;p23"/>
          <p:cNvSpPr txBox="1"/>
          <p:nvPr/>
        </p:nvSpPr>
        <p:spPr>
          <a:xfrm>
            <a:off x="4114800" y="2195064"/>
            <a:ext cx="1143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Moon all in Umbra</a:t>
            </a:r>
            <a:endParaRPr/>
          </a:p>
        </p:txBody>
      </p:sp>
      <p:sp>
        <p:nvSpPr>
          <p:cNvPr id="476" name="Google Shape;476;p23"/>
          <p:cNvSpPr/>
          <p:nvPr/>
        </p:nvSpPr>
        <p:spPr>
          <a:xfrm>
            <a:off x="5029200" y="3897908"/>
            <a:ext cx="120831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Moon partly in Umbra</a:t>
            </a:r>
            <a:endParaRPr/>
          </a:p>
        </p:txBody>
      </p:sp>
      <p:sp>
        <p:nvSpPr>
          <p:cNvPr id="477" name="Google Shape;477;p23"/>
          <p:cNvSpPr/>
          <p:nvPr/>
        </p:nvSpPr>
        <p:spPr>
          <a:xfrm>
            <a:off x="6521827" y="4053958"/>
            <a:ext cx="147917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E5E5E5"/>
                </a:solidFill>
                <a:latin typeface="Arial"/>
                <a:ea typeface="Arial"/>
                <a:cs typeface="Arial"/>
                <a:sym typeface="Arial"/>
              </a:rPr>
              <a:t>Moon in Penumbra</a:t>
            </a:r>
            <a:endParaRPr/>
          </a:p>
        </p:txBody>
      </p:sp>
      <p:sp>
        <p:nvSpPr>
          <p:cNvPr id="478" name="Google Shape;478;p23"/>
          <p:cNvSpPr txBox="1"/>
          <p:nvPr/>
        </p:nvSpPr>
        <p:spPr>
          <a:xfrm>
            <a:off x="840127" y="3778189"/>
            <a:ext cx="152400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D0D0F4"/>
                </a:solidFill>
                <a:latin typeface="Arial"/>
                <a:ea typeface="Arial"/>
                <a:cs typeface="Arial"/>
                <a:sym typeface="Arial"/>
              </a:rPr>
              <a:t>Moon moves its own width each hour against the stars</a:t>
            </a:r>
            <a:endParaRPr/>
          </a:p>
        </p:txBody>
      </p:sp>
      <p:sp>
        <p:nvSpPr>
          <p:cNvPr id="479" name="Google Shape;479;p23"/>
          <p:cNvSpPr/>
          <p:nvPr/>
        </p:nvSpPr>
        <p:spPr>
          <a:xfrm rot="10800000">
            <a:off x="1681502" y="3778189"/>
            <a:ext cx="609600" cy="328911"/>
          </a:xfrm>
          <a:prstGeom prst="rightArrow">
            <a:avLst>
              <a:gd name="adj1" fmla="val 50000"/>
              <a:gd name="adj2" fmla="val 50000"/>
            </a:avLst>
          </a:prstGeom>
          <a:solidFill>
            <a:srgbClr val="9DEBEB"/>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0" name="Google Shape;480;p23"/>
          <p:cNvSpPr txBox="1"/>
          <p:nvPr/>
        </p:nvSpPr>
        <p:spPr>
          <a:xfrm>
            <a:off x="5197702" y="2195063"/>
            <a:ext cx="279853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E97C69"/>
                </a:solidFill>
                <a:latin typeface="Arial"/>
                <a:ea typeface="Arial"/>
                <a:cs typeface="Arial"/>
                <a:sym typeface="Arial"/>
              </a:rPr>
              <a:t>Red is from all the sunrises/sets on Earth!</a:t>
            </a:r>
            <a:endParaRPr/>
          </a:p>
        </p:txBody>
      </p:sp>
      <p:sp>
        <p:nvSpPr>
          <p:cNvPr id="481" name="Google Shape;481;p23"/>
          <p:cNvSpPr txBox="1"/>
          <p:nvPr/>
        </p:nvSpPr>
        <p:spPr>
          <a:xfrm>
            <a:off x="2740704" y="3942645"/>
            <a:ext cx="160904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Video 0.5’: </a:t>
            </a:r>
            <a:r>
              <a:rPr lang="en-US" sz="1800" u="sng">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NASA simulation</a:t>
            </a:r>
            <a:endParaRPr sz="1800">
              <a:solidFill>
                <a:schemeClr val="lt1"/>
              </a:solidFill>
              <a:latin typeface="Arial"/>
              <a:ea typeface="Arial"/>
              <a:cs typeface="Arial"/>
              <a:sym typeface="Arial"/>
            </a:endParaRPr>
          </a:p>
        </p:txBody>
      </p:sp>
      <p:sp>
        <p:nvSpPr>
          <p:cNvPr id="482" name="Google Shape;482;p23"/>
          <p:cNvSpPr txBox="1"/>
          <p:nvPr/>
        </p:nvSpPr>
        <p:spPr>
          <a:xfrm>
            <a:off x="457200" y="-1920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bg1"/>
                </a:solidFill>
                <a:latin typeface="Tahoma"/>
                <a:ea typeface="Tahoma"/>
                <a:cs typeface="Tahoma"/>
                <a:sym typeface="Tahoma"/>
              </a:rPr>
              <a:t>© Gerard </a:t>
            </a:r>
            <a:r>
              <a:rPr lang="en-US" b="1" dirty="0" err="1">
                <a:solidFill>
                  <a:schemeClr val="bg1"/>
                </a:solidFill>
                <a:latin typeface="Tahoma"/>
                <a:ea typeface="Tahoma"/>
                <a:cs typeface="Tahoma"/>
                <a:sym typeface="Tahoma"/>
              </a:rPr>
              <a:t>Williger</a:t>
            </a:r>
            <a:r>
              <a:rPr lang="en-US" b="1" dirty="0">
                <a:solidFill>
                  <a:schemeClr val="bg1"/>
                </a:solidFill>
                <a:latin typeface="Tahoma"/>
                <a:ea typeface="Tahoma"/>
                <a:cs typeface="Tahoma"/>
                <a:sym typeface="Tahoma"/>
              </a:rPr>
              <a:t> 2023 U Louisville</a:t>
            </a:r>
            <a:endParaRPr b="1" dirty="0">
              <a:solidFill>
                <a:schemeClr val="bg1"/>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24"/>
          <p:cNvSpPr txBox="1">
            <a:spLocks noGrp="1"/>
          </p:cNvSpPr>
          <p:nvPr>
            <p:ph type="title"/>
          </p:nvPr>
        </p:nvSpPr>
        <p:spPr>
          <a:xfrm>
            <a:off x="-15100" y="0"/>
            <a:ext cx="9159100" cy="1289957"/>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Eclipse Seasons</a:t>
            </a:r>
            <a:endParaRPr dirty="0"/>
          </a:p>
        </p:txBody>
      </p:sp>
      <p:pic>
        <p:nvPicPr>
          <p:cNvPr id="488" name="Google Shape;488;p24"/>
          <p:cNvPicPr preferRelativeResize="0"/>
          <p:nvPr/>
        </p:nvPicPr>
        <p:blipFill rotWithShape="1">
          <a:blip r:embed="rId3">
            <a:alphaModFix/>
          </a:blip>
          <a:srcRect/>
          <a:stretch/>
        </p:blipFill>
        <p:spPr>
          <a:xfrm>
            <a:off x="0" y="1122861"/>
            <a:ext cx="9144000" cy="4309110"/>
          </a:xfrm>
          <a:prstGeom prst="rect">
            <a:avLst/>
          </a:prstGeom>
          <a:noFill/>
          <a:ln>
            <a:noFill/>
          </a:ln>
        </p:spPr>
      </p:pic>
      <p:sp>
        <p:nvSpPr>
          <p:cNvPr id="489" name="Google Shape;489;p24"/>
          <p:cNvSpPr txBox="1"/>
          <p:nvPr/>
        </p:nvSpPr>
        <p:spPr>
          <a:xfrm>
            <a:off x="152400" y="5410200"/>
            <a:ext cx="8839199" cy="132343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Arial"/>
                <a:ea typeface="Arial"/>
                <a:cs typeface="Arial"/>
                <a:sym typeface="Arial"/>
              </a:rPr>
              <a:t>ROUGHLY  every 6 months, Moon’s orbit’s line of nodes points close </a:t>
            </a:r>
            <a:r>
              <a:rPr lang="en-US" sz="2000" b="1" u="sng" dirty="0">
                <a:solidFill>
                  <a:srgbClr val="7030A0"/>
                </a:solidFill>
                <a:latin typeface="Arial"/>
                <a:ea typeface="Arial"/>
                <a:cs typeface="Arial"/>
                <a:sym typeface="Arial"/>
              </a:rPr>
              <a:t>enough</a:t>
            </a:r>
            <a:r>
              <a:rPr lang="en-US" sz="2000" b="1" dirty="0">
                <a:solidFill>
                  <a:schemeClr val="dk1"/>
                </a:solidFill>
                <a:latin typeface="Arial"/>
                <a:ea typeface="Arial"/>
                <a:cs typeface="Arial"/>
                <a:sym typeface="Arial"/>
              </a:rPr>
              <a:t> toward Sun -- eclipse </a:t>
            </a:r>
            <a:r>
              <a:rPr lang="en-US" sz="2000" b="1" u="sng" dirty="0">
                <a:solidFill>
                  <a:schemeClr val="dk1"/>
                </a:solidFill>
                <a:latin typeface="Arial"/>
                <a:ea typeface="Arial"/>
                <a:cs typeface="Arial"/>
                <a:sym typeface="Arial"/>
              </a:rPr>
              <a:t>possible</a:t>
            </a:r>
            <a:r>
              <a:rPr lang="en-US" sz="2000" b="1" dirty="0">
                <a:solidFill>
                  <a:schemeClr val="dk1"/>
                </a:solidFill>
                <a:latin typeface="Arial"/>
                <a:ea typeface="Arial"/>
                <a:cs typeface="Arial"/>
                <a:sym typeface="Arial"/>
              </a:rPr>
              <a:t>, but NOT guaranteed</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 Moon phase: must ALSO be FULL MOON for lunar eclipse!</a:t>
            </a:r>
            <a:endParaRPr dirty="0"/>
          </a:p>
          <a:p>
            <a:pPr marL="0" marR="0" lvl="0" indent="0" algn="l" rtl="0">
              <a:spcBef>
                <a:spcPts val="0"/>
              </a:spcBef>
              <a:spcAft>
                <a:spcPts val="0"/>
              </a:spcAft>
              <a:buNone/>
            </a:pPr>
            <a:r>
              <a:rPr lang="en-US" sz="2000" b="1" dirty="0">
                <a:solidFill>
                  <a:srgbClr val="0070C0"/>
                </a:solidFill>
                <a:latin typeface="Arial"/>
                <a:ea typeface="Arial"/>
                <a:cs typeface="Arial"/>
                <a:sym typeface="Arial"/>
              </a:rPr>
              <a:t>-- Typically TWO full moons for each semi-annual lunar eclipse season</a:t>
            </a:r>
            <a:endParaRPr sz="2000" b="1" dirty="0">
              <a:solidFill>
                <a:srgbClr val="0070C0"/>
              </a:solidFill>
              <a:latin typeface="Arial"/>
              <a:ea typeface="Arial"/>
              <a:cs typeface="Arial"/>
              <a:sym typeface="Arial"/>
            </a:endParaRPr>
          </a:p>
        </p:txBody>
      </p:sp>
      <p:sp>
        <p:nvSpPr>
          <p:cNvPr id="490" name="Google Shape;490;p24"/>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25"/>
          <p:cNvSpPr txBox="1">
            <a:spLocks noGrp="1"/>
          </p:cNvSpPr>
          <p:nvPr>
            <p:ph type="title"/>
          </p:nvPr>
        </p:nvSpPr>
        <p:spPr>
          <a:xfrm>
            <a:off x="0" y="0"/>
            <a:ext cx="9144000" cy="1219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Some Future Lunar Eclipses</a:t>
            </a:r>
            <a:endParaRPr dirty="0"/>
          </a:p>
        </p:txBody>
      </p:sp>
      <p:sp>
        <p:nvSpPr>
          <p:cNvPr id="496" name="Google Shape;496;p25"/>
          <p:cNvSpPr txBox="1"/>
          <p:nvPr/>
        </p:nvSpPr>
        <p:spPr>
          <a:xfrm>
            <a:off x="427300" y="1371600"/>
            <a:ext cx="3429000" cy="529375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Oct 28, 2023 – partial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Mar 24, 2024 – penumbral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Sep 18, 2024 – partial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Mar 14, 2025 – total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Sep 7, 2025 – total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Aug 28, 2026 – partial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Feb 19, 2027 – penumbral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Aug 16, 2027 – penumbral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Jan 11, 2028 – partial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Jul 5, 2028 – partial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Dec 31, 2028 – total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Jun 26, 2029 – total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Dec 19, 2029 – total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Check </a:t>
            </a:r>
            <a:r>
              <a:rPr lang="en-US" sz="2000" b="1"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https://www.timeanddate.com/eclipse/list-lunar.html</a:t>
            </a:r>
            <a:endParaRPr sz="2000" b="1">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7" name="Google Shape;497;p25"/>
          <p:cNvSpPr txBox="1"/>
          <p:nvPr/>
        </p:nvSpPr>
        <p:spPr>
          <a:xfrm>
            <a:off x="3962400" y="1387997"/>
            <a:ext cx="2057400" cy="1754326"/>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Dates are approximate for USA – website gives them in Greenwich Mean Time</a:t>
            </a:r>
            <a:endParaRPr/>
          </a:p>
        </p:txBody>
      </p:sp>
      <p:sp>
        <p:nvSpPr>
          <p:cNvPr id="498" name="Google Shape;498;p25"/>
          <p:cNvSpPr txBox="1"/>
          <p:nvPr/>
        </p:nvSpPr>
        <p:spPr>
          <a:xfrm>
            <a:off x="3995056" y="3581400"/>
            <a:ext cx="4767944" cy="2862322"/>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Remember several types of eclipse are possible:</a:t>
            </a:r>
            <a:endParaRPr/>
          </a:p>
          <a:p>
            <a:pPr marL="342900" marR="0" lvl="0" indent="-342900" algn="l" rtl="0">
              <a:spcBef>
                <a:spcPts val="0"/>
              </a:spcBef>
              <a:spcAft>
                <a:spcPts val="0"/>
              </a:spcAft>
              <a:buClr>
                <a:schemeClr val="dk1"/>
              </a:buClr>
              <a:buSzPts val="1800"/>
              <a:buFont typeface="Arial"/>
              <a:buAutoNum type="arabicParenR"/>
            </a:pPr>
            <a:r>
              <a:rPr lang="en-US" sz="1800">
                <a:solidFill>
                  <a:schemeClr val="dk1"/>
                </a:solidFill>
                <a:latin typeface="Arial"/>
                <a:ea typeface="Arial"/>
                <a:cs typeface="Arial"/>
                <a:sym typeface="Arial"/>
              </a:rPr>
              <a:t>Moon partially goes into penumbra = PENUMBRAL (very slightly darker)</a:t>
            </a:r>
            <a:endParaRPr/>
          </a:p>
          <a:p>
            <a:pPr marL="342900" marR="0" lvl="0" indent="-342900" algn="l" rtl="0">
              <a:spcBef>
                <a:spcPts val="0"/>
              </a:spcBef>
              <a:spcAft>
                <a:spcPts val="0"/>
              </a:spcAft>
              <a:buClr>
                <a:schemeClr val="dk1"/>
              </a:buClr>
              <a:buSzPts val="1800"/>
              <a:buFont typeface="Arial"/>
              <a:buAutoNum type="arabicParenR"/>
            </a:pPr>
            <a:r>
              <a:rPr lang="en-US" sz="1800">
                <a:solidFill>
                  <a:schemeClr val="dk1"/>
                </a:solidFill>
                <a:latin typeface="Arial"/>
                <a:ea typeface="Arial"/>
                <a:cs typeface="Arial"/>
                <a:sym typeface="Arial"/>
              </a:rPr>
              <a:t>Moon totally goes into penumbra = PENUMBRAL (a bit more slightly darker)</a:t>
            </a:r>
            <a:endParaRPr/>
          </a:p>
          <a:p>
            <a:pPr marL="342900" marR="0" lvl="0" indent="-342900" algn="l" rtl="0">
              <a:spcBef>
                <a:spcPts val="0"/>
              </a:spcBef>
              <a:spcAft>
                <a:spcPts val="0"/>
              </a:spcAft>
              <a:buClr>
                <a:schemeClr val="dk1"/>
              </a:buClr>
              <a:buSzPts val="1800"/>
              <a:buFont typeface="Arial"/>
              <a:buAutoNum type="arabicParenR"/>
            </a:pPr>
            <a:r>
              <a:rPr lang="en-US" sz="1800">
                <a:solidFill>
                  <a:schemeClr val="dk1"/>
                </a:solidFill>
                <a:latin typeface="Arial"/>
                <a:ea typeface="Arial"/>
                <a:cs typeface="Arial"/>
                <a:sym typeface="Arial"/>
              </a:rPr>
              <a:t>Moon partially goes into umbra = PARTIAL (see “bite” taken out of Moon)</a:t>
            </a:r>
            <a:endParaRPr/>
          </a:p>
          <a:p>
            <a:pPr marL="342900" marR="0" lvl="0" indent="-342900" algn="l" rtl="0">
              <a:spcBef>
                <a:spcPts val="0"/>
              </a:spcBef>
              <a:spcAft>
                <a:spcPts val="0"/>
              </a:spcAft>
              <a:buClr>
                <a:schemeClr val="dk1"/>
              </a:buClr>
              <a:buSzPts val="1800"/>
              <a:buFont typeface="Arial"/>
              <a:buAutoNum type="arabicParenR"/>
            </a:pPr>
            <a:r>
              <a:rPr lang="en-US" sz="1800">
                <a:solidFill>
                  <a:schemeClr val="dk1"/>
                </a:solidFill>
                <a:latin typeface="Arial"/>
                <a:ea typeface="Arial"/>
                <a:cs typeface="Arial"/>
                <a:sym typeface="Arial"/>
              </a:rPr>
              <a:t>Moon totally goes into umbra = TOTAL (red color!)</a:t>
            </a:r>
            <a:endParaRPr/>
          </a:p>
        </p:txBody>
      </p:sp>
      <p:sp>
        <p:nvSpPr>
          <p:cNvPr id="499" name="Google Shape;499;p25"/>
          <p:cNvSpPr txBox="1"/>
          <p:nvPr/>
        </p:nvSpPr>
        <p:spPr>
          <a:xfrm>
            <a:off x="6248400" y="1387997"/>
            <a:ext cx="2667000" cy="1754326"/>
          </a:xfrm>
          <a:prstGeom prst="rect">
            <a:avLst/>
          </a:prstGeom>
          <a:solidFill>
            <a:srgbClr val="EDF9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Next 14 lunar eclipses:</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5 total</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5 partial</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3 penumbral</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Average: About 2/year</a:t>
            </a:r>
            <a:endParaRPr/>
          </a:p>
        </p:txBody>
      </p:sp>
      <p:sp>
        <p:nvSpPr>
          <p:cNvPr id="500" name="Google Shape;500;p25"/>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7" name="Google Shape;507;p26"/>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505" name="Google Shape;505;p26"/>
          <p:cNvSpPr txBox="1">
            <a:spLocks noGrp="1"/>
          </p:cNvSpPr>
          <p:nvPr>
            <p:ph type="title"/>
          </p:nvPr>
        </p:nvSpPr>
        <p:spPr>
          <a:xfrm>
            <a:off x="0" y="128588"/>
            <a:ext cx="91440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Partial Lunar Eclipse, </a:t>
            </a:r>
            <a:br>
              <a:rPr lang="en-US" dirty="0"/>
            </a:br>
            <a:r>
              <a:rPr lang="en-US" dirty="0"/>
              <a:t>Oct. 28, 2023</a:t>
            </a:r>
            <a:endParaRPr dirty="0"/>
          </a:p>
        </p:txBody>
      </p:sp>
      <p:pic>
        <p:nvPicPr>
          <p:cNvPr id="506" name="Google Shape;506;p26"/>
          <p:cNvPicPr preferRelativeResize="0"/>
          <p:nvPr/>
        </p:nvPicPr>
        <p:blipFill rotWithShape="1">
          <a:blip r:embed="rId4">
            <a:alphaModFix/>
          </a:blip>
          <a:srcRect/>
          <a:stretch/>
        </p:blipFill>
        <p:spPr>
          <a:xfrm>
            <a:off x="272256" y="1752600"/>
            <a:ext cx="8597900" cy="4279900"/>
          </a:xfrm>
          <a:prstGeom prst="rect">
            <a:avLst/>
          </a:prstGeom>
          <a:noFill/>
          <a:ln>
            <a:noFill/>
          </a:ln>
        </p:spPr>
      </p:pic>
      <p:sp>
        <p:nvSpPr>
          <p:cNvPr id="508" name="Google Shape;508;p26"/>
          <p:cNvSpPr txBox="1"/>
          <p:nvPr/>
        </p:nvSpPr>
        <p:spPr>
          <a:xfrm>
            <a:off x="2286000" y="2743200"/>
            <a:ext cx="533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 ℒ</a:t>
            </a:r>
            <a:endParaRPr/>
          </a:p>
        </p:txBody>
      </p:sp>
      <p:sp>
        <p:nvSpPr>
          <p:cNvPr id="509" name="Google Shape;509;p26"/>
          <p:cNvSpPr txBox="1"/>
          <p:nvPr/>
        </p:nvSpPr>
        <p:spPr>
          <a:xfrm>
            <a:off x="1219200" y="6023429"/>
            <a:ext cx="7086600" cy="707886"/>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Moon will be close to line of nodes – 2 weeks after annular solar eclipse of Oct. 14!</a:t>
            </a:r>
            <a:endParaRPr/>
          </a:p>
        </p:txBody>
      </p:sp>
      <p:sp>
        <p:nvSpPr>
          <p:cNvPr id="510" name="Google Shape;510;p2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27"/>
          <p:cNvSpPr txBox="1">
            <a:spLocks noGrp="1"/>
          </p:cNvSpPr>
          <p:nvPr>
            <p:ph type="title"/>
          </p:nvPr>
        </p:nvSpPr>
        <p:spPr>
          <a:xfrm>
            <a:off x="-15100" y="128588"/>
            <a:ext cx="91591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Penumbral Lunar Eclipse, </a:t>
            </a:r>
            <a:br>
              <a:rPr lang="en-US" dirty="0"/>
            </a:br>
            <a:r>
              <a:rPr lang="en-US" dirty="0"/>
              <a:t>Mar. 25, 2024</a:t>
            </a:r>
            <a:endParaRPr dirty="0"/>
          </a:p>
        </p:txBody>
      </p:sp>
      <p:pic>
        <p:nvPicPr>
          <p:cNvPr id="516" name="Google Shape;516;p27"/>
          <p:cNvPicPr preferRelativeResize="0"/>
          <p:nvPr/>
        </p:nvPicPr>
        <p:blipFill rotWithShape="1">
          <a:blip r:embed="rId3">
            <a:alphaModFix/>
          </a:blip>
          <a:srcRect/>
          <a:stretch/>
        </p:blipFill>
        <p:spPr>
          <a:xfrm>
            <a:off x="272256" y="1562100"/>
            <a:ext cx="8597900" cy="4406900"/>
          </a:xfrm>
          <a:prstGeom prst="rect">
            <a:avLst/>
          </a:prstGeom>
          <a:noFill/>
          <a:ln>
            <a:noFill/>
          </a:ln>
        </p:spPr>
      </p:pic>
      <p:sp>
        <p:nvSpPr>
          <p:cNvPr id="517" name="Google Shape;517;p27"/>
          <p:cNvSpPr/>
          <p:nvPr/>
        </p:nvSpPr>
        <p:spPr>
          <a:xfrm>
            <a:off x="2286000" y="2637166"/>
            <a:ext cx="3850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 ℒ</a:t>
            </a:r>
            <a:endParaRPr/>
          </a:p>
        </p:txBody>
      </p:sp>
      <p:sp>
        <p:nvSpPr>
          <p:cNvPr id="518" name="Google Shape;518;p27"/>
          <p:cNvSpPr/>
          <p:nvPr/>
        </p:nvSpPr>
        <p:spPr>
          <a:xfrm>
            <a:off x="457200" y="5969000"/>
            <a:ext cx="7391400" cy="830997"/>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Moon will be close to line of nodes – 2 weeks BEFORE TOTAL solar eclipse of Apr. 8!</a:t>
            </a:r>
            <a:endParaRPr/>
          </a:p>
        </p:txBody>
      </p:sp>
      <p:sp>
        <p:nvSpPr>
          <p:cNvPr id="519" name="Google Shape;519;p2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28"/>
          <p:cNvSpPr txBox="1">
            <a:spLocks noGrp="1"/>
          </p:cNvSpPr>
          <p:nvPr>
            <p:ph type="title"/>
          </p:nvPr>
        </p:nvSpPr>
        <p:spPr>
          <a:xfrm>
            <a:off x="-15100" y="0"/>
            <a:ext cx="4510901" cy="2971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Lunar Eclipse May 15-16, 2022</a:t>
            </a:r>
            <a:endParaRPr dirty="0"/>
          </a:p>
        </p:txBody>
      </p:sp>
      <p:pic>
        <p:nvPicPr>
          <p:cNvPr id="525" name="Google Shape;525;p28"/>
          <p:cNvPicPr preferRelativeResize="0"/>
          <p:nvPr/>
        </p:nvPicPr>
        <p:blipFill rotWithShape="1">
          <a:blip r:embed="rId3">
            <a:alphaModFix/>
          </a:blip>
          <a:srcRect/>
          <a:stretch/>
        </p:blipFill>
        <p:spPr>
          <a:xfrm>
            <a:off x="4800600" y="304800"/>
            <a:ext cx="4117657" cy="6168775"/>
          </a:xfrm>
          <a:prstGeom prst="rect">
            <a:avLst/>
          </a:prstGeom>
          <a:noFill/>
          <a:ln>
            <a:noFill/>
          </a:ln>
        </p:spPr>
      </p:pic>
      <p:sp>
        <p:nvSpPr>
          <p:cNvPr id="526" name="Google Shape;526;p28"/>
          <p:cNvSpPr txBox="1"/>
          <p:nvPr/>
        </p:nvSpPr>
        <p:spPr>
          <a:xfrm>
            <a:off x="916226" y="3303476"/>
            <a:ext cx="3124200" cy="317009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San Jacinto Monument, La Porte TX.  Individual images with 850mm (telephoto) lens, resized, overlaid with an image of the monument, using Photoshop.</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Sergio Garcia Rill.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From </a:t>
            </a:r>
            <a:r>
              <a:rPr lang="en-US" sz="2000" b="1"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earthsky.org, Nov. 22, 2022</a:t>
            </a:r>
            <a:endParaRPr sz="2000" b="1">
              <a:solidFill>
                <a:schemeClr val="dk1"/>
              </a:solidFill>
              <a:latin typeface="Arial"/>
              <a:ea typeface="Arial"/>
              <a:cs typeface="Arial"/>
              <a:sym typeface="Arial"/>
            </a:endParaRPr>
          </a:p>
        </p:txBody>
      </p:sp>
      <p:sp>
        <p:nvSpPr>
          <p:cNvPr id="527" name="Google Shape;527;p28"/>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9"/>
          <p:cNvSpPr txBox="1">
            <a:spLocks noGrp="1"/>
          </p:cNvSpPr>
          <p:nvPr>
            <p:ph type="title"/>
          </p:nvPr>
        </p:nvSpPr>
        <p:spPr>
          <a:xfrm>
            <a:off x="0" y="0"/>
            <a:ext cx="9144000" cy="1562100"/>
          </a:xfrm>
          <a:prstGeom prst="rect">
            <a:avLst/>
          </a:prstGeom>
          <a:solidFill>
            <a:srgbClr val="9DEBEB"/>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Rare Effect: Blue (Ozone) Band</a:t>
            </a:r>
            <a:endParaRPr dirty="0"/>
          </a:p>
        </p:txBody>
      </p:sp>
      <p:pic>
        <p:nvPicPr>
          <p:cNvPr id="533" name="Google Shape;533;p29"/>
          <p:cNvPicPr preferRelativeResize="0"/>
          <p:nvPr/>
        </p:nvPicPr>
        <p:blipFill rotWithShape="1">
          <a:blip r:embed="rId3">
            <a:alphaModFix/>
          </a:blip>
          <a:srcRect/>
          <a:stretch/>
        </p:blipFill>
        <p:spPr>
          <a:xfrm>
            <a:off x="473529" y="1828800"/>
            <a:ext cx="4689067" cy="4371578"/>
          </a:xfrm>
          <a:prstGeom prst="rect">
            <a:avLst/>
          </a:prstGeom>
          <a:noFill/>
          <a:ln>
            <a:noFill/>
          </a:ln>
        </p:spPr>
      </p:pic>
      <p:sp>
        <p:nvSpPr>
          <p:cNvPr id="534" name="Google Shape;534;p29"/>
          <p:cNvSpPr txBox="1"/>
          <p:nvPr/>
        </p:nvSpPr>
        <p:spPr>
          <a:xfrm>
            <a:off x="489858" y="6205821"/>
            <a:ext cx="38100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Not to scale!</a:t>
            </a:r>
            <a:endParaRPr/>
          </a:p>
        </p:txBody>
      </p:sp>
      <p:pic>
        <p:nvPicPr>
          <p:cNvPr id="535" name="Google Shape;535;p29"/>
          <p:cNvPicPr preferRelativeResize="0"/>
          <p:nvPr/>
        </p:nvPicPr>
        <p:blipFill rotWithShape="1">
          <a:blip r:embed="rId4">
            <a:alphaModFix/>
          </a:blip>
          <a:srcRect/>
          <a:stretch/>
        </p:blipFill>
        <p:spPr>
          <a:xfrm>
            <a:off x="5454638" y="2590800"/>
            <a:ext cx="3656705" cy="2435423"/>
          </a:xfrm>
          <a:prstGeom prst="rect">
            <a:avLst/>
          </a:prstGeom>
          <a:noFill/>
          <a:ln>
            <a:noFill/>
          </a:ln>
        </p:spPr>
      </p:pic>
      <p:sp>
        <p:nvSpPr>
          <p:cNvPr id="536" name="Google Shape;536;p29"/>
          <p:cNvSpPr txBox="1"/>
          <p:nvPr/>
        </p:nvSpPr>
        <p:spPr>
          <a:xfrm>
            <a:off x="5683583" y="5047994"/>
            <a:ext cx="31988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THIS is to scale!</a:t>
            </a:r>
            <a:endParaRPr/>
          </a:p>
        </p:txBody>
      </p:sp>
      <p:sp>
        <p:nvSpPr>
          <p:cNvPr id="537" name="Google Shape;537;p2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3"/>
          <p:cNvSpPr txBox="1">
            <a:spLocks noGrp="1"/>
          </p:cNvSpPr>
          <p:nvPr>
            <p:ph type="title"/>
          </p:nvPr>
        </p:nvSpPr>
        <p:spPr>
          <a:xfrm>
            <a:off x="0" y="0"/>
            <a:ext cx="9144000" cy="9906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br>
              <a:rPr lang="en-US" sz="3600" b="1"/>
            </a:br>
            <a:r>
              <a:rPr lang="en-US" sz="3600" b="1" i="1"/>
              <a:t>What Atmosphere Does to Light</a:t>
            </a:r>
            <a:endParaRPr/>
          </a:p>
        </p:txBody>
      </p:sp>
      <p:sp>
        <p:nvSpPr>
          <p:cNvPr id="117" name="Google Shape;117;p3"/>
          <p:cNvSpPr txBox="1">
            <a:spLocks noGrp="1"/>
          </p:cNvSpPr>
          <p:nvPr>
            <p:ph type="body" idx="1"/>
          </p:nvPr>
        </p:nvSpPr>
        <p:spPr>
          <a:xfrm>
            <a:off x="457200" y="1143000"/>
            <a:ext cx="8534400" cy="55626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00000"/>
              </a:lnSpc>
              <a:spcBef>
                <a:spcPts val="0"/>
              </a:spcBef>
              <a:spcAft>
                <a:spcPts val="0"/>
              </a:spcAft>
              <a:buClr>
                <a:srgbClr val="006600"/>
              </a:buClr>
              <a:buSzPts val="3200"/>
              <a:buChar char="•"/>
            </a:pPr>
            <a:r>
              <a:rPr lang="en-US" b="1">
                <a:solidFill>
                  <a:srgbClr val="006600"/>
                </a:solidFill>
              </a:rPr>
              <a:t>1) Distorts: </a:t>
            </a:r>
            <a:r>
              <a:rPr lang="en-US">
                <a:solidFill>
                  <a:srgbClr val="006600"/>
                </a:solidFill>
              </a:rPr>
              <a:t>makes stars “twinkle”</a:t>
            </a:r>
            <a:endParaRPr/>
          </a:p>
          <a:p>
            <a:pPr marL="341313" lvl="0" indent="-341313" algn="l" rtl="0">
              <a:lnSpc>
                <a:spcPct val="100000"/>
              </a:lnSpc>
              <a:spcBef>
                <a:spcPts val="800"/>
              </a:spcBef>
              <a:spcAft>
                <a:spcPts val="0"/>
              </a:spcAft>
              <a:buClr>
                <a:srgbClr val="006600"/>
              </a:buClr>
              <a:buSzPts val="3200"/>
              <a:buChar char="•"/>
            </a:pPr>
            <a:r>
              <a:rPr lang="en-US">
                <a:solidFill>
                  <a:srgbClr val="006600"/>
                </a:solidFill>
              </a:rPr>
              <a:t>2) </a:t>
            </a:r>
            <a:r>
              <a:rPr lang="en-US" b="1">
                <a:solidFill>
                  <a:srgbClr val="006600"/>
                </a:solidFill>
              </a:rPr>
              <a:t>Refracts: </a:t>
            </a:r>
            <a:r>
              <a:rPr lang="en-US">
                <a:solidFill>
                  <a:srgbClr val="006600"/>
                </a:solidFill>
              </a:rPr>
              <a:t>makes Sun appear "flat" at sunset – same mechanism as distortion</a:t>
            </a:r>
            <a:endParaRPr/>
          </a:p>
          <a:p>
            <a:pPr marL="341313" lvl="0" indent="-341313" algn="l" rtl="0">
              <a:lnSpc>
                <a:spcPct val="100000"/>
              </a:lnSpc>
              <a:spcBef>
                <a:spcPts val="800"/>
              </a:spcBef>
              <a:spcAft>
                <a:spcPts val="0"/>
              </a:spcAft>
              <a:buClr>
                <a:srgbClr val="006600"/>
              </a:buClr>
              <a:buSzPts val="3200"/>
              <a:buChar char="•"/>
            </a:pPr>
            <a:r>
              <a:rPr lang="en-US" b="1">
                <a:solidFill>
                  <a:srgbClr val="333399"/>
                </a:solidFill>
              </a:rPr>
              <a:t>3) Scatters:</a:t>
            </a:r>
            <a:r>
              <a:rPr lang="en-US">
                <a:solidFill>
                  <a:srgbClr val="333399"/>
                </a:solidFill>
              </a:rPr>
              <a:t> blue light scatters more than </a:t>
            </a:r>
            <a:r>
              <a:rPr lang="en-US">
                <a:solidFill>
                  <a:srgbClr val="CC3300"/>
                </a:solidFill>
              </a:rPr>
              <a:t>red</a:t>
            </a:r>
            <a:r>
              <a:rPr lang="en-US">
                <a:solidFill>
                  <a:srgbClr val="333399"/>
                </a:solidFill>
              </a:rPr>
              <a:t> </a:t>
            </a:r>
            <a:r>
              <a:rPr lang="en-US">
                <a:solidFill>
                  <a:srgbClr val="333399"/>
                </a:solidFill>
                <a:latin typeface="Noto Sans Symbols"/>
                <a:ea typeface="Noto Sans Symbols"/>
                <a:cs typeface="Noto Sans Symbols"/>
                <a:sym typeface="Noto Sans Symbols"/>
              </a:rPr>
              <a:t>🡪</a:t>
            </a:r>
            <a:r>
              <a:rPr lang="en-US">
                <a:solidFill>
                  <a:srgbClr val="333399"/>
                </a:solidFill>
              </a:rPr>
              <a:t> BLUE SKY</a:t>
            </a:r>
            <a:endParaRPr>
              <a:solidFill>
                <a:srgbClr val="006600"/>
              </a:solidFill>
            </a:endParaRPr>
          </a:p>
          <a:p>
            <a:pPr marL="341313" lvl="0" indent="-341313" algn="l" rtl="0">
              <a:lnSpc>
                <a:spcPct val="100000"/>
              </a:lnSpc>
              <a:spcBef>
                <a:spcPts val="800"/>
              </a:spcBef>
              <a:spcAft>
                <a:spcPts val="0"/>
              </a:spcAft>
              <a:buSzPts val="3200"/>
              <a:buChar char="•"/>
            </a:pPr>
            <a:r>
              <a:rPr lang="en-US" b="1"/>
              <a:t>4) Absorbs: </a:t>
            </a:r>
            <a:r>
              <a:rPr lang="en-US"/>
              <a:t>no gamma/X-rays or ultraviolet=UV light gets to ground</a:t>
            </a:r>
            <a:endParaRPr/>
          </a:p>
          <a:p>
            <a:pPr marL="741363" lvl="1" indent="-284163" algn="l" rtl="0">
              <a:lnSpc>
                <a:spcPct val="100000"/>
              </a:lnSpc>
              <a:spcBef>
                <a:spcPts val="700"/>
              </a:spcBef>
              <a:spcAft>
                <a:spcPts val="0"/>
              </a:spcAft>
              <a:buSzPts val="2800"/>
              <a:buChar char="–"/>
            </a:pPr>
            <a:r>
              <a:rPr lang="en-US" i="1"/>
              <a:t>Only optical and a little IR light get through</a:t>
            </a:r>
            <a:endParaRPr/>
          </a:p>
          <a:p>
            <a:pPr marL="341313" lvl="0" indent="-341313" algn="l" rtl="0">
              <a:lnSpc>
                <a:spcPct val="100000"/>
              </a:lnSpc>
              <a:spcBef>
                <a:spcPts val="800"/>
              </a:spcBef>
              <a:spcAft>
                <a:spcPts val="0"/>
              </a:spcAft>
              <a:buClr>
                <a:srgbClr val="333399"/>
              </a:buClr>
              <a:buSzPts val="3200"/>
              <a:buChar char="•"/>
            </a:pPr>
            <a:r>
              <a:rPr lang="en-US" b="1">
                <a:solidFill>
                  <a:srgbClr val="990000"/>
                </a:solidFill>
              </a:rPr>
              <a:t>(5) Glows:</a:t>
            </a:r>
            <a:r>
              <a:rPr lang="en-US">
                <a:solidFill>
                  <a:srgbClr val="990000"/>
                </a:solidFill>
              </a:rPr>
              <a:t> in near and mid-infrared light)</a:t>
            </a:r>
            <a:endParaRPr/>
          </a:p>
          <a:p>
            <a:pPr marL="741363" lvl="1" indent="-284163" algn="l" rtl="0">
              <a:lnSpc>
                <a:spcPct val="100000"/>
              </a:lnSpc>
              <a:spcBef>
                <a:spcPts val="700"/>
              </a:spcBef>
              <a:spcAft>
                <a:spcPts val="0"/>
              </a:spcAft>
              <a:buClr>
                <a:srgbClr val="333399"/>
              </a:buClr>
              <a:buSzPts val="2800"/>
              <a:buChar char="–"/>
            </a:pPr>
            <a:r>
              <a:rPr lang="en-US" i="1">
                <a:solidFill>
                  <a:srgbClr val="990000"/>
                </a:solidFill>
              </a:rPr>
              <a:t>How “greenhouse effect” works</a:t>
            </a:r>
            <a:endParaRPr/>
          </a:p>
          <a:p>
            <a:pPr marL="0" lvl="0" indent="0" algn="l" rtl="0">
              <a:lnSpc>
                <a:spcPct val="100000"/>
              </a:lnSpc>
              <a:spcBef>
                <a:spcPts val="800"/>
              </a:spcBef>
              <a:spcAft>
                <a:spcPts val="0"/>
              </a:spcAft>
              <a:buClr>
                <a:srgbClr val="333399"/>
              </a:buClr>
              <a:buSzPts val="3200"/>
              <a:buNone/>
            </a:pPr>
            <a:endParaRPr>
              <a:solidFill>
                <a:srgbClr val="333399"/>
              </a:solidFill>
            </a:endParaRPr>
          </a:p>
        </p:txBody>
      </p:sp>
      <p:sp>
        <p:nvSpPr>
          <p:cNvPr id="118" name="Google Shape;118;p3"/>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0"/>
          <p:cNvSpPr txBox="1">
            <a:spLocks noGrp="1"/>
          </p:cNvSpPr>
          <p:nvPr>
            <p:ph type="title"/>
          </p:nvPr>
        </p:nvSpPr>
        <p:spPr>
          <a:xfrm>
            <a:off x="-15100" y="0"/>
            <a:ext cx="9159100" cy="1562100"/>
          </a:xfrm>
          <a:prstGeom prst="rect">
            <a:avLst/>
          </a:prstGeom>
          <a:solidFill>
            <a:srgbClr val="9DEBEB"/>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Rare Effect: Blue (Ozone) Band</a:t>
            </a:r>
            <a:endParaRPr dirty="0"/>
          </a:p>
        </p:txBody>
      </p:sp>
      <p:pic>
        <p:nvPicPr>
          <p:cNvPr id="543" name="Google Shape;543;p30"/>
          <p:cNvPicPr preferRelativeResize="0"/>
          <p:nvPr/>
        </p:nvPicPr>
        <p:blipFill rotWithShape="1">
          <a:blip r:embed="rId3">
            <a:alphaModFix/>
          </a:blip>
          <a:srcRect/>
          <a:stretch/>
        </p:blipFill>
        <p:spPr>
          <a:xfrm>
            <a:off x="3352800" y="1752600"/>
            <a:ext cx="5580072" cy="4648200"/>
          </a:xfrm>
          <a:prstGeom prst="rect">
            <a:avLst/>
          </a:prstGeom>
          <a:noFill/>
          <a:ln>
            <a:noFill/>
          </a:ln>
        </p:spPr>
      </p:pic>
      <p:sp>
        <p:nvSpPr>
          <p:cNvPr id="544" name="Google Shape;544;p30"/>
          <p:cNvSpPr txBox="1"/>
          <p:nvPr/>
        </p:nvSpPr>
        <p:spPr>
          <a:xfrm>
            <a:off x="375557" y="1981200"/>
            <a:ext cx="2667000" cy="452431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Sep 28, 2015, by Giuseppe Petricca, Pisa, Italy, 2 minutes before totality.  Blue band is from sunlight passing through Earth’s narrow ozone layer (absorbs UV +  red light).</a:t>
            </a:r>
            <a:endParaRPr/>
          </a:p>
        </p:txBody>
      </p:sp>
      <p:sp>
        <p:nvSpPr>
          <p:cNvPr id="545" name="Google Shape;545;p30"/>
          <p:cNvSpPr txBox="1"/>
          <p:nvPr/>
        </p:nvSpPr>
        <p:spPr>
          <a:xfrm rot="-2838801">
            <a:off x="6696708" y="4940448"/>
            <a:ext cx="1371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Arial"/>
                <a:ea typeface="Arial"/>
                <a:cs typeface="Arial"/>
                <a:sym typeface="Arial"/>
              </a:rPr>
              <a:t>Blue band</a:t>
            </a:r>
            <a:endParaRPr/>
          </a:p>
        </p:txBody>
      </p:sp>
      <p:sp>
        <p:nvSpPr>
          <p:cNvPr id="546" name="Google Shape;546;p3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1"/>
          <p:cNvSpPr txBox="1">
            <a:spLocks noGrp="1"/>
          </p:cNvSpPr>
          <p:nvPr>
            <p:ph type="title"/>
          </p:nvPr>
        </p:nvSpPr>
        <p:spPr>
          <a:xfrm>
            <a:off x="0" y="0"/>
            <a:ext cx="9144000" cy="1562100"/>
          </a:xfrm>
          <a:prstGeom prst="rect">
            <a:avLst/>
          </a:prstGeom>
          <a:solidFill>
            <a:srgbClr val="00B05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SUMMARY</a:t>
            </a:r>
            <a:endParaRPr dirty="0"/>
          </a:p>
        </p:txBody>
      </p:sp>
      <p:sp>
        <p:nvSpPr>
          <p:cNvPr id="552" name="Google Shape;552;p31"/>
          <p:cNvSpPr txBox="1"/>
          <p:nvPr/>
        </p:nvSpPr>
        <p:spPr>
          <a:xfrm>
            <a:off x="533400" y="1828800"/>
            <a:ext cx="7848600" cy="4524315"/>
          </a:xfrm>
          <a:prstGeom prst="rect">
            <a:avLst/>
          </a:prstGeom>
          <a:solidFill>
            <a:srgbClr val="F2F2F2"/>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US" sz="2400" b="1">
                <a:solidFill>
                  <a:schemeClr val="dk1"/>
                </a:solidFill>
                <a:latin typeface="Arial"/>
                <a:ea typeface="Arial"/>
                <a:cs typeface="Arial"/>
                <a:sym typeface="Arial"/>
              </a:rPr>
              <a:t>Lunar Eclipses occur at Full Moon</a:t>
            </a:r>
            <a:endParaRPr/>
          </a:p>
          <a:p>
            <a:pPr marL="342900" marR="0" lvl="0" indent="-190500" algn="l" rtl="0">
              <a:spcBef>
                <a:spcPts val="0"/>
              </a:spcBef>
              <a:spcAft>
                <a:spcPts val="0"/>
              </a:spcAft>
              <a:buClr>
                <a:schemeClr val="lt1"/>
              </a:buClr>
              <a:buSzPts val="2400"/>
              <a:buFont typeface="Arial"/>
              <a:buNone/>
            </a:pPr>
            <a:endParaRPr sz="2400" b="1">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Arial"/>
              <a:buChar char="-"/>
            </a:pPr>
            <a:r>
              <a:rPr lang="en-US" sz="2400" b="1">
                <a:solidFill>
                  <a:schemeClr val="dk1"/>
                </a:solidFill>
                <a:latin typeface="Arial"/>
                <a:ea typeface="Arial"/>
                <a:cs typeface="Arial"/>
                <a:sym typeface="Arial"/>
              </a:rPr>
              <a:t>Visible from WHOLE night side of Earth</a:t>
            </a:r>
            <a:endParaRPr/>
          </a:p>
          <a:p>
            <a:pPr marL="342900" marR="0" lvl="0" indent="-190500" algn="l" rtl="0">
              <a:spcBef>
                <a:spcPts val="0"/>
              </a:spcBef>
              <a:spcAft>
                <a:spcPts val="0"/>
              </a:spcAft>
              <a:buClr>
                <a:schemeClr val="lt1"/>
              </a:buClr>
              <a:buSzPts val="2400"/>
              <a:buFont typeface="Arial"/>
              <a:buNone/>
            </a:pPr>
            <a:endParaRPr sz="2400" b="1">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Arial"/>
              <a:buChar char="-"/>
            </a:pPr>
            <a:r>
              <a:rPr lang="en-US" sz="2400" b="1">
                <a:solidFill>
                  <a:schemeClr val="dk1"/>
                </a:solidFill>
                <a:latin typeface="Arial"/>
                <a:ea typeface="Arial"/>
                <a:cs typeface="Arial"/>
                <a:sym typeface="Arial"/>
              </a:rPr>
              <a:t>Occur about 2x/year</a:t>
            </a:r>
            <a:endParaRPr/>
          </a:p>
          <a:p>
            <a:pPr marL="342900" marR="0" lvl="0" indent="-190500" algn="l" rtl="0">
              <a:spcBef>
                <a:spcPts val="0"/>
              </a:spcBef>
              <a:spcAft>
                <a:spcPts val="0"/>
              </a:spcAft>
              <a:buClr>
                <a:schemeClr val="lt1"/>
              </a:buClr>
              <a:buSzPts val="2400"/>
              <a:buFont typeface="Arial"/>
              <a:buNone/>
            </a:pPr>
            <a:endParaRPr sz="2400" b="1">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Arial"/>
              <a:buChar char="-"/>
            </a:pPr>
            <a:r>
              <a:rPr lang="en-US" sz="2400" b="1">
                <a:solidFill>
                  <a:schemeClr val="dk1"/>
                </a:solidFill>
                <a:latin typeface="Arial"/>
                <a:ea typeface="Arial"/>
                <a:cs typeface="Arial"/>
                <a:sym typeface="Arial"/>
              </a:rPr>
              <a:t>3 main types:  total, partial, penumbral</a:t>
            </a:r>
            <a:endParaRPr/>
          </a:p>
          <a:p>
            <a:pPr marL="342900" marR="0" lvl="0" indent="-190500" algn="l" rtl="0">
              <a:spcBef>
                <a:spcPts val="0"/>
              </a:spcBef>
              <a:spcAft>
                <a:spcPts val="0"/>
              </a:spcAft>
              <a:buClr>
                <a:schemeClr val="lt1"/>
              </a:buClr>
              <a:buSzPts val="2400"/>
              <a:buFont typeface="Arial"/>
              <a:buNone/>
            </a:pPr>
            <a:endParaRPr sz="2400" b="1">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Arial"/>
              <a:buChar char="-"/>
            </a:pPr>
            <a:r>
              <a:rPr lang="en-US" sz="2400" b="1">
                <a:solidFill>
                  <a:schemeClr val="dk1"/>
                </a:solidFill>
                <a:latin typeface="Arial"/>
                <a:ea typeface="Arial"/>
                <a:cs typeface="Arial"/>
                <a:sym typeface="Arial"/>
              </a:rPr>
              <a:t>Red glow due to Earth’s atmosphere (all the sunrises/sunsets in world)</a:t>
            </a:r>
            <a:endParaRPr/>
          </a:p>
          <a:p>
            <a:pPr marL="342900" marR="0" lvl="0" indent="-190500" algn="l" rtl="0">
              <a:spcBef>
                <a:spcPts val="0"/>
              </a:spcBef>
              <a:spcAft>
                <a:spcPts val="0"/>
              </a:spcAft>
              <a:buClr>
                <a:schemeClr val="lt1"/>
              </a:buClr>
              <a:buSzPts val="2400"/>
              <a:buFont typeface="Arial"/>
              <a:buNone/>
            </a:pPr>
            <a:endParaRPr sz="2400" b="1">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Arial"/>
              <a:buChar char="-"/>
            </a:pPr>
            <a:r>
              <a:rPr lang="en-US" sz="2400" b="1">
                <a:solidFill>
                  <a:schemeClr val="dk1"/>
                </a:solidFill>
                <a:latin typeface="Arial"/>
                <a:ea typeface="Arial"/>
                <a:cs typeface="Arial"/>
                <a:sym typeface="Arial"/>
              </a:rPr>
              <a:t>Enjoy the next one visible to you!</a:t>
            </a:r>
            <a:endParaRPr/>
          </a:p>
        </p:txBody>
      </p:sp>
      <p:sp>
        <p:nvSpPr>
          <p:cNvPr id="553" name="Google Shape;553;p3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4"/>
          <p:cNvPicPr preferRelativeResize="0"/>
          <p:nvPr/>
        </p:nvPicPr>
        <p:blipFill rotWithShape="1">
          <a:blip r:embed="rId3">
            <a:alphaModFix/>
          </a:blip>
          <a:srcRect/>
          <a:stretch/>
        </p:blipFill>
        <p:spPr>
          <a:xfrm>
            <a:off x="914400" y="1825625"/>
            <a:ext cx="8458200" cy="5032375"/>
          </a:xfrm>
          <a:prstGeom prst="rect">
            <a:avLst/>
          </a:prstGeom>
          <a:noFill/>
          <a:ln>
            <a:noFill/>
          </a:ln>
        </p:spPr>
      </p:pic>
      <p:sp>
        <p:nvSpPr>
          <p:cNvPr id="126" name="Google Shape;126;p4"/>
          <p:cNvSpPr txBox="1">
            <a:spLocks noGrp="1"/>
          </p:cNvSpPr>
          <p:nvPr>
            <p:ph type="title"/>
          </p:nvPr>
        </p:nvSpPr>
        <p:spPr>
          <a:xfrm>
            <a:off x="887186" y="1988479"/>
            <a:ext cx="1981200" cy="533400"/>
          </a:xfrm>
          <a:prstGeom prst="rect">
            <a:avLst/>
          </a:prstGeom>
          <a:no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r>
              <a:rPr lang="en-US" sz="2800" i="1">
                <a:solidFill>
                  <a:srgbClr val="21218A"/>
                </a:solidFill>
              </a:rPr>
              <a:t>Twinkling</a:t>
            </a:r>
            <a:endParaRPr/>
          </a:p>
        </p:txBody>
      </p:sp>
      <p:sp>
        <p:nvSpPr>
          <p:cNvPr id="127" name="Google Shape;127;p4"/>
          <p:cNvSpPr/>
          <p:nvPr/>
        </p:nvSpPr>
        <p:spPr>
          <a:xfrm>
            <a:off x="6972300" y="6562725"/>
            <a:ext cx="2171700"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128" name="Google Shape;128;p4"/>
          <p:cNvSpPr txBox="1"/>
          <p:nvPr/>
        </p:nvSpPr>
        <p:spPr>
          <a:xfrm>
            <a:off x="5181600" y="-28575"/>
            <a:ext cx="3962400" cy="25336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a:solidFill>
                  <a:srgbClr val="000000"/>
                </a:solidFill>
                <a:latin typeface="Arial"/>
                <a:ea typeface="Arial"/>
                <a:cs typeface="Arial"/>
                <a:sym typeface="Arial"/>
              </a:rPr>
              <a:t>Twinkling: we look through more air cells close to the horizon than toward the </a:t>
            </a:r>
            <a:r>
              <a:rPr lang="en-US" sz="2000" b="1" u="sng">
                <a:solidFill>
                  <a:srgbClr val="800000"/>
                </a:solidFill>
                <a:latin typeface="Arial"/>
                <a:ea typeface="Arial"/>
                <a:cs typeface="Arial"/>
                <a:sym typeface="Arial"/>
              </a:rPr>
              <a:t>zenith</a:t>
            </a:r>
            <a:r>
              <a:rPr lang="en-US" sz="2000" b="1">
                <a:solidFill>
                  <a:srgbClr val="800000"/>
                </a:solidFill>
                <a:latin typeface="Arial"/>
                <a:ea typeface="Arial"/>
                <a:cs typeface="Arial"/>
                <a:sym typeface="Arial"/>
              </a:rPr>
              <a:t> (straight up).</a:t>
            </a:r>
            <a:r>
              <a:rPr lang="en-US" sz="2000" b="1">
                <a:solidFill>
                  <a:srgbClr val="000000"/>
                </a:solidFill>
                <a:latin typeface="Arial"/>
                <a:ea typeface="Arial"/>
                <a:cs typeface="Arial"/>
                <a:sym typeface="Arial"/>
              </a:rPr>
              <a:t>  So, twinkling is STRONGER close to the horizon than toward the zenith.</a:t>
            </a:r>
            <a:endParaRPr/>
          </a:p>
        </p:txBody>
      </p:sp>
      <p:sp>
        <p:nvSpPr>
          <p:cNvPr id="129" name="Google Shape;129;p4"/>
          <p:cNvSpPr txBox="1"/>
          <p:nvPr/>
        </p:nvSpPr>
        <p:spPr>
          <a:xfrm>
            <a:off x="0" y="228600"/>
            <a:ext cx="5105400" cy="1900238"/>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1800"/>
              <a:buFont typeface="Arial"/>
              <a:buNone/>
            </a:pPr>
            <a:r>
              <a:rPr lang="en-US" sz="1800" b="1">
                <a:solidFill>
                  <a:srgbClr val="800000"/>
                </a:solidFill>
                <a:latin typeface="Arial"/>
                <a:ea typeface="Arial"/>
                <a:cs typeface="Arial"/>
                <a:sym typeface="Arial"/>
              </a:rPr>
              <a:t>Why are sunsets red?  Air </a:t>
            </a:r>
            <a:r>
              <a:rPr lang="en-US" sz="1800" b="1" u="sng">
                <a:solidFill>
                  <a:srgbClr val="800000"/>
                </a:solidFill>
                <a:latin typeface="Arial"/>
                <a:ea typeface="Arial"/>
                <a:cs typeface="Arial"/>
                <a:sym typeface="Arial"/>
              </a:rPr>
              <a:t>scatters</a:t>
            </a:r>
            <a:r>
              <a:rPr lang="en-US" sz="1800" b="1">
                <a:solidFill>
                  <a:srgbClr val="800000"/>
                </a:solidFill>
                <a:latin typeface="Arial"/>
                <a:ea typeface="Arial"/>
                <a:cs typeface="Arial"/>
                <a:sym typeface="Arial"/>
              </a:rPr>
              <a:t> blue light more than red light. When we look through a thick layer of air, like at sunset, mostly red light from the sun gets through.  The blue light is scattered to other directions.</a:t>
            </a:r>
            <a:endParaRPr/>
          </a:p>
          <a:p>
            <a:pPr marL="0" marR="0" lvl="0" indent="0" algn="l" rtl="0">
              <a:lnSpc>
                <a:spcPct val="100000"/>
              </a:lnSpc>
              <a:spcBef>
                <a:spcPts val="1125"/>
              </a:spcBef>
              <a:spcAft>
                <a:spcPts val="0"/>
              </a:spcAft>
              <a:buClr>
                <a:srgbClr val="800000"/>
              </a:buClr>
              <a:buSzPts val="1800"/>
              <a:buFont typeface="Arial"/>
              <a:buNone/>
            </a:pPr>
            <a:endParaRPr sz="1800" b="1">
              <a:solidFill>
                <a:srgbClr val="800000"/>
              </a:solidFill>
              <a:latin typeface="Arial"/>
              <a:ea typeface="Arial"/>
              <a:cs typeface="Arial"/>
              <a:sym typeface="Arial"/>
            </a:endParaRPr>
          </a:p>
        </p:txBody>
      </p:sp>
      <p:sp>
        <p:nvSpPr>
          <p:cNvPr id="130" name="Google Shape;130;p4"/>
          <p:cNvSpPr txBox="1"/>
          <p:nvPr/>
        </p:nvSpPr>
        <p:spPr>
          <a:xfrm>
            <a:off x="5226050" y="3497263"/>
            <a:ext cx="2133600" cy="4619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664C"/>
                </a:solidFill>
                <a:latin typeface="Arial"/>
                <a:ea typeface="Arial"/>
                <a:cs typeface="Arial"/>
                <a:sym typeface="Arial"/>
              </a:rPr>
              <a:t>Not to scale!</a:t>
            </a:r>
            <a:endParaRPr/>
          </a:p>
        </p:txBody>
      </p:sp>
      <p:sp>
        <p:nvSpPr>
          <p:cNvPr id="131" name="Google Shape;131;p4"/>
          <p:cNvSpPr txBox="1"/>
          <p:nvPr/>
        </p:nvSpPr>
        <p:spPr>
          <a:xfrm>
            <a:off x="5873750" y="2544536"/>
            <a:ext cx="8382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2060"/>
                </a:solidFill>
                <a:latin typeface="Arial"/>
                <a:ea typeface="Arial"/>
                <a:cs typeface="Arial"/>
                <a:sym typeface="Arial"/>
              </a:rPr>
              <a:t>Blue Sky</a:t>
            </a:r>
            <a:endParaRPr/>
          </a:p>
        </p:txBody>
      </p:sp>
      <p:sp>
        <p:nvSpPr>
          <p:cNvPr id="132" name="Google Shape;132;p4"/>
          <p:cNvSpPr txBox="1"/>
          <p:nvPr/>
        </p:nvSpPr>
        <p:spPr>
          <a:xfrm>
            <a:off x="1828800" y="3108143"/>
            <a:ext cx="9525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RED</a:t>
            </a:r>
            <a:endParaRPr/>
          </a:p>
        </p:txBody>
      </p:sp>
      <p:sp>
        <p:nvSpPr>
          <p:cNvPr id="133" name="Google Shape;133;p4"/>
          <p:cNvSpPr/>
          <p:nvPr/>
        </p:nvSpPr>
        <p:spPr>
          <a:xfrm>
            <a:off x="1279071" y="2632539"/>
            <a:ext cx="457200" cy="364943"/>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4" name="Google Shape;134;p4"/>
          <p:cNvSpPr/>
          <p:nvPr/>
        </p:nvSpPr>
        <p:spPr>
          <a:xfrm>
            <a:off x="1300843" y="2502261"/>
            <a:ext cx="457200" cy="364943"/>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5" name="Google Shape;135;p4"/>
          <p:cNvSpPr/>
          <p:nvPr/>
        </p:nvSpPr>
        <p:spPr>
          <a:xfrm>
            <a:off x="1213757" y="2527593"/>
            <a:ext cx="457200" cy="364943"/>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6" name="Google Shape;136;p4"/>
          <p:cNvSpPr txBox="1"/>
          <p:nvPr/>
        </p:nvSpPr>
        <p:spPr>
          <a:xfrm>
            <a:off x="0" y="-76446"/>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5"/>
          <p:cNvSpPr txBox="1">
            <a:spLocks noGrp="1"/>
          </p:cNvSpPr>
          <p:nvPr>
            <p:ph type="title"/>
          </p:nvPr>
        </p:nvSpPr>
        <p:spPr>
          <a:xfrm>
            <a:off x="0" y="0"/>
            <a:ext cx="9144000" cy="1562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dirty="0"/>
              <a:t>Astronomy Brightness: BIG scale!</a:t>
            </a:r>
            <a:endParaRPr dirty="0"/>
          </a:p>
        </p:txBody>
      </p:sp>
      <p:sp>
        <p:nvSpPr>
          <p:cNvPr id="142" name="Google Shape;142;p5"/>
          <p:cNvSpPr txBox="1"/>
          <p:nvPr/>
        </p:nvSpPr>
        <p:spPr>
          <a:xfrm>
            <a:off x="609599" y="1589314"/>
            <a:ext cx="7923213" cy="526297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Sun is BRIGHT:  400,000x brighter than Moon!</a:t>
            </a:r>
            <a:endParaRPr/>
          </a:p>
          <a:p>
            <a:pPr marL="0" marR="0" lvl="0" indent="0" algn="l" rtl="0">
              <a:spcBef>
                <a:spcPts val="0"/>
              </a:spcBef>
              <a:spcAft>
                <a:spcPts val="0"/>
              </a:spcAft>
              <a:buNone/>
            </a:pPr>
            <a:endParaRPr sz="2800" b="1">
              <a:solidFill>
                <a:schemeClr val="dk1"/>
              </a:solidFill>
              <a:latin typeface="Arial"/>
              <a:ea typeface="Arial"/>
              <a:cs typeface="Arial"/>
              <a:sym typeface="Arial"/>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Moon reflects 5-10% of light (=dark!)</a:t>
            </a:r>
            <a:endParaRPr/>
          </a:p>
          <a:p>
            <a:pPr marL="0" marR="0" lvl="0" indent="0" algn="l" rtl="0">
              <a:spcBef>
                <a:spcPts val="0"/>
              </a:spcBef>
              <a:spcAft>
                <a:spcPts val="0"/>
              </a:spcAft>
              <a:buNone/>
            </a:pPr>
            <a:endParaRPr sz="2800" b="1">
              <a:solidFill>
                <a:schemeClr val="dk1"/>
              </a:solidFill>
              <a:latin typeface="Arial"/>
              <a:ea typeface="Arial"/>
              <a:cs typeface="Arial"/>
              <a:sym typeface="Arial"/>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Moon appears 25,000x brighter than brightest star (Sirius)</a:t>
            </a:r>
            <a:endParaRPr/>
          </a:p>
          <a:p>
            <a:pPr marL="0" marR="0" lvl="0" indent="0" algn="l" rtl="0">
              <a:spcBef>
                <a:spcPts val="0"/>
              </a:spcBef>
              <a:spcAft>
                <a:spcPts val="0"/>
              </a:spcAft>
              <a:buNone/>
            </a:pPr>
            <a:endParaRPr sz="2800" b="1">
              <a:solidFill>
                <a:schemeClr val="dk1"/>
              </a:solidFill>
              <a:latin typeface="Arial"/>
              <a:ea typeface="Arial"/>
              <a:cs typeface="Arial"/>
              <a:sym typeface="Arial"/>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Sirius is 250x brighter than faintest star visible to naked eye</a:t>
            </a:r>
            <a:endParaRPr/>
          </a:p>
          <a:p>
            <a:pPr marL="0" marR="0" lvl="0" indent="0" algn="l" rtl="0">
              <a:spcBef>
                <a:spcPts val="0"/>
              </a:spcBef>
              <a:spcAft>
                <a:spcPts val="0"/>
              </a:spcAft>
              <a:buNone/>
            </a:pPr>
            <a:endParaRPr sz="2800" b="1">
              <a:solidFill>
                <a:schemeClr val="dk1"/>
              </a:solidFill>
              <a:latin typeface="Arial"/>
              <a:ea typeface="Arial"/>
              <a:cs typeface="Arial"/>
              <a:sym typeface="Arial"/>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Even 1% of sunlight = daylight on cloudy day</a:t>
            </a:r>
            <a:endParaRPr/>
          </a:p>
        </p:txBody>
      </p:sp>
      <p:pic>
        <p:nvPicPr>
          <p:cNvPr id="143" name="Google Shape;143;p5"/>
          <p:cNvPicPr preferRelativeResize="0"/>
          <p:nvPr/>
        </p:nvPicPr>
        <p:blipFill rotWithShape="1">
          <a:blip r:embed="rId3">
            <a:alphaModFix/>
          </a:blip>
          <a:srcRect/>
          <a:stretch/>
        </p:blipFill>
        <p:spPr>
          <a:xfrm>
            <a:off x="5410200" y="2133600"/>
            <a:ext cx="838200" cy="838200"/>
          </a:xfrm>
          <a:prstGeom prst="rect">
            <a:avLst/>
          </a:prstGeom>
          <a:noFill/>
          <a:ln>
            <a:noFill/>
          </a:ln>
        </p:spPr>
      </p:pic>
      <p:pic>
        <p:nvPicPr>
          <p:cNvPr id="144" name="Google Shape;144;p5"/>
          <p:cNvPicPr preferRelativeResize="0"/>
          <p:nvPr/>
        </p:nvPicPr>
        <p:blipFill rotWithShape="1">
          <a:blip r:embed="rId4">
            <a:alphaModFix/>
          </a:blip>
          <a:srcRect/>
          <a:stretch/>
        </p:blipFill>
        <p:spPr>
          <a:xfrm>
            <a:off x="7010400" y="2743200"/>
            <a:ext cx="1295400" cy="994244"/>
          </a:xfrm>
          <a:prstGeom prst="rect">
            <a:avLst/>
          </a:prstGeom>
          <a:noFill/>
          <a:ln>
            <a:noFill/>
          </a:ln>
        </p:spPr>
      </p:pic>
      <p:pic>
        <p:nvPicPr>
          <p:cNvPr id="145" name="Google Shape;145;p5"/>
          <p:cNvPicPr preferRelativeResize="0"/>
          <p:nvPr/>
        </p:nvPicPr>
        <p:blipFill rotWithShape="1">
          <a:blip r:embed="rId5">
            <a:alphaModFix/>
          </a:blip>
          <a:srcRect/>
          <a:stretch/>
        </p:blipFill>
        <p:spPr>
          <a:xfrm rot="5400000">
            <a:off x="5684082" y="4088435"/>
            <a:ext cx="927100" cy="1170064"/>
          </a:xfrm>
          <a:prstGeom prst="rect">
            <a:avLst/>
          </a:prstGeom>
          <a:noFill/>
          <a:ln>
            <a:noFill/>
          </a:ln>
        </p:spPr>
      </p:pic>
      <p:sp>
        <p:nvSpPr>
          <p:cNvPr id="146" name="Google Shape;146;p5"/>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6"/>
          <p:cNvSpPr txBox="1">
            <a:spLocks noGrp="1"/>
          </p:cNvSpPr>
          <p:nvPr>
            <p:ph type="title"/>
          </p:nvPr>
        </p:nvSpPr>
        <p:spPr>
          <a:xfrm>
            <a:off x="0" y="0"/>
            <a:ext cx="9144000" cy="914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a:t>ORBITS</a:t>
            </a:r>
            <a:endParaRPr/>
          </a:p>
        </p:txBody>
      </p:sp>
      <p:pic>
        <p:nvPicPr>
          <p:cNvPr id="152" name="Google Shape;152;p6" descr="ch05_kepler1610"/>
          <p:cNvPicPr preferRelativeResize="0"/>
          <p:nvPr/>
        </p:nvPicPr>
        <p:blipFill rotWithShape="1">
          <a:blip r:embed="rId3">
            <a:alphaModFix/>
          </a:blip>
          <a:srcRect/>
          <a:stretch/>
        </p:blipFill>
        <p:spPr>
          <a:xfrm>
            <a:off x="6500877" y="1027767"/>
            <a:ext cx="2364054" cy="3244023"/>
          </a:xfrm>
          <a:prstGeom prst="rect">
            <a:avLst/>
          </a:prstGeom>
          <a:noFill/>
          <a:ln>
            <a:noFill/>
          </a:ln>
        </p:spPr>
      </p:pic>
      <p:sp>
        <p:nvSpPr>
          <p:cNvPr id="153" name="Google Shape;153;p6"/>
          <p:cNvSpPr/>
          <p:nvPr/>
        </p:nvSpPr>
        <p:spPr>
          <a:xfrm>
            <a:off x="5419107" y="1336153"/>
            <a:ext cx="1014477"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2"/>
              </a:buClr>
              <a:buSzPts val="1800"/>
              <a:buFont typeface="Arial"/>
              <a:buNone/>
            </a:pPr>
            <a:r>
              <a:rPr lang="en-US" sz="1800" b="1">
                <a:solidFill>
                  <a:schemeClr val="dk2"/>
                </a:solidFill>
                <a:latin typeface="Arial"/>
                <a:ea typeface="Arial"/>
                <a:cs typeface="Arial"/>
                <a:sym typeface="Arial"/>
              </a:rPr>
              <a:t>Kepler 1610</a:t>
            </a:r>
            <a:endParaRPr/>
          </a:p>
        </p:txBody>
      </p:sp>
      <p:sp>
        <p:nvSpPr>
          <p:cNvPr id="154" name="Google Shape;154;p6"/>
          <p:cNvSpPr txBox="1"/>
          <p:nvPr/>
        </p:nvSpPr>
        <p:spPr>
          <a:xfrm>
            <a:off x="685800" y="1143000"/>
            <a:ext cx="4343400" cy="563231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21218A"/>
                </a:solidFill>
                <a:latin typeface="Arial"/>
                <a:ea typeface="Arial"/>
                <a:cs typeface="Arial"/>
                <a:sym typeface="Arial"/>
              </a:rPr>
              <a:t>Johannes Kepler (1571-1630) used observations of planets to deduce 3 laws: </a:t>
            </a:r>
            <a:endParaRPr/>
          </a:p>
          <a:p>
            <a:pPr marL="0" marR="0" lvl="0" indent="0" algn="l" rtl="0">
              <a:spcBef>
                <a:spcPts val="0"/>
              </a:spcBef>
              <a:spcAft>
                <a:spcPts val="0"/>
              </a:spcAft>
              <a:buNone/>
            </a:pPr>
            <a:endParaRPr sz="2400" b="1">
              <a:solidFill>
                <a:srgbClr val="21218A"/>
              </a:solidFill>
              <a:latin typeface="Arial"/>
              <a:ea typeface="Arial"/>
              <a:cs typeface="Arial"/>
              <a:sym typeface="Arial"/>
            </a:endParaRPr>
          </a:p>
          <a:p>
            <a:pPr marL="457200" marR="0" lvl="0" indent="-457200" algn="l" rtl="0">
              <a:spcBef>
                <a:spcPts val="0"/>
              </a:spcBef>
              <a:spcAft>
                <a:spcPts val="0"/>
              </a:spcAft>
              <a:buClr>
                <a:srgbClr val="21218A"/>
              </a:buClr>
              <a:buSzPts val="2400"/>
              <a:buFont typeface="Arial"/>
              <a:buAutoNum type="arabicParenR"/>
            </a:pPr>
            <a:r>
              <a:rPr lang="en-US" sz="2400" b="1">
                <a:solidFill>
                  <a:srgbClr val="21218A"/>
                </a:solidFill>
                <a:latin typeface="Arial"/>
                <a:ea typeface="Arial"/>
                <a:cs typeface="Arial"/>
                <a:sym typeface="Arial"/>
              </a:rPr>
              <a:t>Planets move in an ELLIPSE, with Sun at one focus</a:t>
            </a:r>
            <a:endParaRPr/>
          </a:p>
          <a:p>
            <a:pPr marL="457200" marR="0" lvl="0" indent="-457200" algn="l" rtl="0">
              <a:spcBef>
                <a:spcPts val="0"/>
              </a:spcBef>
              <a:spcAft>
                <a:spcPts val="0"/>
              </a:spcAft>
              <a:buClr>
                <a:srgbClr val="21218A"/>
              </a:buClr>
              <a:buSzPts val="2400"/>
              <a:buFont typeface="Arial"/>
              <a:buAutoNum type="arabicParenR"/>
            </a:pPr>
            <a:r>
              <a:rPr lang="en-US" sz="2400" b="1">
                <a:solidFill>
                  <a:srgbClr val="21218A"/>
                </a:solidFill>
                <a:latin typeface="Arial"/>
                <a:ea typeface="Arial"/>
                <a:cs typeface="Arial"/>
                <a:sym typeface="Arial"/>
              </a:rPr>
              <a:t>Planets “sweep out” equal areas of their orbit in equal times 🡪 move faster closer to Sun</a:t>
            </a:r>
            <a:endParaRPr/>
          </a:p>
          <a:p>
            <a:pPr marL="457200" marR="0" lvl="0" indent="-457200" algn="l" rtl="0">
              <a:spcBef>
                <a:spcPts val="0"/>
              </a:spcBef>
              <a:spcAft>
                <a:spcPts val="0"/>
              </a:spcAft>
              <a:buClr>
                <a:srgbClr val="21218A"/>
              </a:buClr>
              <a:buSzPts val="2400"/>
              <a:buFont typeface="Arial"/>
              <a:buAutoNum type="arabicParenR"/>
            </a:pPr>
            <a:r>
              <a:rPr lang="en-US" sz="2400" b="1">
                <a:solidFill>
                  <a:srgbClr val="21218A"/>
                </a:solidFill>
                <a:latin typeface="Arial"/>
                <a:ea typeface="Arial"/>
                <a:cs typeface="Arial"/>
                <a:sym typeface="Arial"/>
              </a:rPr>
              <a:t>The period (year) squared of a planet equals its mean distance cubed</a:t>
            </a:r>
            <a:endParaRPr sz="2400" b="1">
              <a:solidFill>
                <a:srgbClr val="21218A"/>
              </a:solidFill>
              <a:latin typeface="Arial"/>
              <a:ea typeface="Arial"/>
              <a:cs typeface="Arial"/>
              <a:sym typeface="Arial"/>
            </a:endParaRPr>
          </a:p>
        </p:txBody>
      </p:sp>
      <p:sp>
        <p:nvSpPr>
          <p:cNvPr id="155" name="Google Shape;155;p6"/>
          <p:cNvSpPr txBox="1"/>
          <p:nvPr/>
        </p:nvSpPr>
        <p:spPr>
          <a:xfrm>
            <a:off x="5029201" y="4450692"/>
            <a:ext cx="3352800"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70C0"/>
                </a:solidFill>
                <a:latin typeface="Arial"/>
                <a:ea typeface="Arial"/>
                <a:cs typeface="Arial"/>
                <a:sym typeface="Arial"/>
              </a:rPr>
              <a:t>ALL </a:t>
            </a:r>
            <a:r>
              <a:rPr lang="en-US" sz="2400" b="1">
                <a:solidFill>
                  <a:srgbClr val="0070C0"/>
                </a:solidFill>
                <a:latin typeface="Arial"/>
                <a:ea typeface="Arial"/>
                <a:cs typeface="Arial"/>
                <a:sym typeface="Arial"/>
              </a:rPr>
              <a:t>objects in orbits follow these laws, </a:t>
            </a:r>
            <a:r>
              <a:rPr lang="en-US" sz="2400" b="1" i="1">
                <a:solidFill>
                  <a:srgbClr val="7030A0"/>
                </a:solidFill>
                <a:latin typeface="Arial"/>
                <a:ea typeface="Arial"/>
                <a:cs typeface="Arial"/>
                <a:sym typeface="Arial"/>
              </a:rPr>
              <a:t>INCLUDING MOON AROUND EARTH</a:t>
            </a:r>
            <a:endParaRPr sz="3200" b="1" i="1">
              <a:solidFill>
                <a:srgbClr val="7030A0"/>
              </a:solidFill>
              <a:latin typeface="Arial"/>
              <a:ea typeface="Arial"/>
              <a:cs typeface="Arial"/>
              <a:sym typeface="Arial"/>
            </a:endParaRPr>
          </a:p>
        </p:txBody>
      </p:sp>
      <p:pic>
        <p:nvPicPr>
          <p:cNvPr id="156" name="Google Shape;156;p6"/>
          <p:cNvPicPr preferRelativeResize="0"/>
          <p:nvPr/>
        </p:nvPicPr>
        <p:blipFill rotWithShape="1">
          <a:blip r:embed="rId4">
            <a:alphaModFix/>
          </a:blip>
          <a:srcRect/>
          <a:stretch/>
        </p:blipFill>
        <p:spPr>
          <a:xfrm>
            <a:off x="7858608" y="5481743"/>
            <a:ext cx="1196010" cy="976261"/>
          </a:xfrm>
          <a:prstGeom prst="rect">
            <a:avLst/>
          </a:prstGeom>
          <a:noFill/>
          <a:ln>
            <a:noFill/>
          </a:ln>
        </p:spPr>
      </p:pic>
      <p:sp>
        <p:nvSpPr>
          <p:cNvPr id="157" name="Google Shape;157;p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7"/>
          <p:cNvSpPr txBox="1">
            <a:spLocks noGrp="1"/>
          </p:cNvSpPr>
          <p:nvPr>
            <p:ph type="title"/>
          </p:nvPr>
        </p:nvSpPr>
        <p:spPr>
          <a:xfrm>
            <a:off x="0" y="0"/>
            <a:ext cx="9144000" cy="1098100"/>
          </a:xfrm>
          <a:prstGeom prst="rect">
            <a:avLst/>
          </a:prstGeom>
          <a:solidFill>
            <a:srgbClr val="00FF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a:t>Kepler’s 3 Laws: 1</a:t>
            </a:r>
            <a:r>
              <a:rPr lang="en-US" b="1" baseline="30000"/>
              <a:t>st</a:t>
            </a:r>
            <a:r>
              <a:rPr lang="en-US" b="1"/>
              <a:t> Law</a:t>
            </a:r>
            <a:endParaRPr/>
          </a:p>
        </p:txBody>
      </p:sp>
      <p:sp>
        <p:nvSpPr>
          <p:cNvPr id="163" name="Google Shape;163;p7"/>
          <p:cNvSpPr txBox="1">
            <a:spLocks noGrp="1"/>
          </p:cNvSpPr>
          <p:nvPr>
            <p:ph type="body" idx="1"/>
          </p:nvPr>
        </p:nvSpPr>
        <p:spPr>
          <a:xfrm>
            <a:off x="533401" y="1098100"/>
            <a:ext cx="8305800" cy="13716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1) Planets orbit in an ellipse with Sun at one focus (other focus empty)</a:t>
            </a:r>
            <a:endParaRPr/>
          </a:p>
          <a:p>
            <a:pPr marL="341313" lvl="0" indent="-341313" algn="l" rtl="0">
              <a:lnSpc>
                <a:spcPct val="97000"/>
              </a:lnSpc>
              <a:spcBef>
                <a:spcPts val="800"/>
              </a:spcBef>
              <a:spcAft>
                <a:spcPts val="0"/>
              </a:spcAft>
              <a:buSzPts val="3200"/>
              <a:buFont typeface="Arial"/>
              <a:buNone/>
            </a:pPr>
            <a:endParaRPr/>
          </a:p>
        </p:txBody>
      </p:sp>
      <p:pic>
        <p:nvPicPr>
          <p:cNvPr id="164" name="Google Shape;164;p7" descr="ch05_fig_planetorbits_spaceplace.nasa.gif"/>
          <p:cNvPicPr preferRelativeResize="0"/>
          <p:nvPr/>
        </p:nvPicPr>
        <p:blipFill rotWithShape="1">
          <a:blip r:embed="rId3">
            <a:alphaModFix/>
          </a:blip>
          <a:srcRect/>
          <a:stretch/>
        </p:blipFill>
        <p:spPr>
          <a:xfrm>
            <a:off x="1295400" y="2514600"/>
            <a:ext cx="6350000" cy="3949700"/>
          </a:xfrm>
          <a:prstGeom prst="rect">
            <a:avLst/>
          </a:prstGeom>
          <a:noFill/>
          <a:ln>
            <a:noFill/>
          </a:ln>
        </p:spPr>
      </p:pic>
      <p:sp>
        <p:nvSpPr>
          <p:cNvPr id="165" name="Google Shape;165;p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8"/>
          <p:cNvPicPr preferRelativeResize="0"/>
          <p:nvPr/>
        </p:nvPicPr>
        <p:blipFill rotWithShape="1">
          <a:blip r:embed="rId3">
            <a:alphaModFix/>
          </a:blip>
          <a:srcRect/>
          <a:stretch/>
        </p:blipFill>
        <p:spPr>
          <a:xfrm>
            <a:off x="0" y="1216025"/>
            <a:ext cx="8964613" cy="3640138"/>
          </a:xfrm>
          <a:prstGeom prst="rect">
            <a:avLst/>
          </a:prstGeom>
          <a:noFill/>
          <a:ln>
            <a:noFill/>
          </a:ln>
        </p:spPr>
      </p:pic>
      <p:sp>
        <p:nvSpPr>
          <p:cNvPr id="173" name="Google Shape;173;p8"/>
          <p:cNvSpPr txBox="1"/>
          <p:nvPr/>
        </p:nvSpPr>
        <p:spPr>
          <a:xfrm>
            <a:off x="7010400" y="2895600"/>
            <a:ext cx="1066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e=0.8</a:t>
            </a:r>
            <a:endParaRPr/>
          </a:p>
        </p:txBody>
      </p:sp>
      <p:sp>
        <p:nvSpPr>
          <p:cNvPr id="174" name="Google Shape;174;p8"/>
          <p:cNvSpPr txBox="1">
            <a:spLocks noGrp="1"/>
          </p:cNvSpPr>
          <p:nvPr>
            <p:ph type="title"/>
          </p:nvPr>
        </p:nvSpPr>
        <p:spPr>
          <a:xfrm>
            <a:off x="3543300" y="-12041"/>
            <a:ext cx="2590800" cy="805733"/>
          </a:xfrm>
          <a:prstGeom prst="rect">
            <a:avLst/>
          </a:prstGeom>
          <a:solidFill>
            <a:srgbClr val="FF0000"/>
          </a:solidFill>
          <a:ln>
            <a:noFill/>
          </a:ln>
        </p:spPr>
        <p:txBody>
          <a:bodyPr spcFirstLastPara="1" wrap="square" lIns="0" tIns="0" rIns="0" bIns="0" anchor="ctr" anchorCtr="0">
            <a:spAutoFit/>
          </a:bodyPr>
          <a:lstStyle/>
          <a:p>
            <a:pPr marL="0" lvl="0" indent="0" algn="ctr" rtl="0">
              <a:lnSpc>
                <a:spcPct val="119000"/>
              </a:lnSpc>
              <a:spcBef>
                <a:spcPts val="0"/>
              </a:spcBef>
              <a:spcAft>
                <a:spcPts val="0"/>
              </a:spcAft>
              <a:buNone/>
            </a:pPr>
            <a:r>
              <a:rPr lang="en-US" dirty="0"/>
              <a:t>Ellipses</a:t>
            </a:r>
            <a:endParaRPr dirty="0"/>
          </a:p>
        </p:txBody>
      </p:sp>
      <p:sp>
        <p:nvSpPr>
          <p:cNvPr id="175" name="Google Shape;175;p8"/>
          <p:cNvSpPr/>
          <p:nvPr/>
        </p:nvSpPr>
        <p:spPr>
          <a:xfrm>
            <a:off x="7661275" y="6562725"/>
            <a:ext cx="1482725"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1">
                <a:solidFill>
                  <a:srgbClr val="000000"/>
                </a:solidFill>
                <a:latin typeface="Arial"/>
                <a:ea typeface="Arial"/>
                <a:cs typeface="Arial"/>
                <a:sym typeface="Arial"/>
              </a:rPr>
              <a:t>Fig. 5-14a</a:t>
            </a:r>
            <a:endParaRPr/>
          </a:p>
        </p:txBody>
      </p:sp>
      <p:sp>
        <p:nvSpPr>
          <p:cNvPr id="176" name="Google Shape;176;p8"/>
          <p:cNvSpPr txBox="1"/>
          <p:nvPr/>
        </p:nvSpPr>
        <p:spPr>
          <a:xfrm>
            <a:off x="1828800" y="4419600"/>
            <a:ext cx="6019800" cy="482600"/>
          </a:xfrm>
          <a:prstGeom prst="rect">
            <a:avLst/>
          </a:prstGeom>
          <a:no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r>
              <a:rPr lang="en-US" sz="1800" b="1">
                <a:solidFill>
                  <a:srgbClr val="CC0000"/>
                </a:solidFill>
                <a:latin typeface="Arial"/>
                <a:ea typeface="Arial"/>
                <a:cs typeface="Arial"/>
                <a:sym typeface="Arial"/>
              </a:rPr>
              <a:t>eccentricity:  e=(distance between foci)/2a</a:t>
            </a:r>
            <a:endParaRPr/>
          </a:p>
        </p:txBody>
      </p:sp>
      <p:sp>
        <p:nvSpPr>
          <p:cNvPr id="177" name="Google Shape;177;p8"/>
          <p:cNvSpPr txBox="1"/>
          <p:nvPr/>
        </p:nvSpPr>
        <p:spPr>
          <a:xfrm>
            <a:off x="1905000" y="2895600"/>
            <a:ext cx="838200" cy="482600"/>
          </a:xfrm>
          <a:prstGeom prst="rect">
            <a:avLst/>
          </a:prstGeom>
          <a:no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r>
              <a:rPr lang="en-US" sz="1800" b="1">
                <a:solidFill>
                  <a:srgbClr val="CC0000"/>
                </a:solidFill>
                <a:latin typeface="Arial"/>
                <a:ea typeface="Arial"/>
                <a:cs typeface="Arial"/>
                <a:sym typeface="Arial"/>
              </a:rPr>
              <a:t>=a</a:t>
            </a:r>
            <a:endParaRPr/>
          </a:p>
        </p:txBody>
      </p:sp>
      <p:sp>
        <p:nvSpPr>
          <p:cNvPr id="178" name="Google Shape;178;p8"/>
          <p:cNvSpPr txBox="1"/>
          <p:nvPr/>
        </p:nvSpPr>
        <p:spPr>
          <a:xfrm>
            <a:off x="0" y="5011595"/>
            <a:ext cx="9144000" cy="1002967"/>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2000"/>
              <a:buFont typeface="Arial"/>
              <a:buNone/>
            </a:pPr>
            <a:r>
              <a:rPr lang="en-US" sz="2000" b="1">
                <a:solidFill>
                  <a:srgbClr val="006600"/>
                </a:solidFill>
                <a:latin typeface="Arial"/>
                <a:ea typeface="Arial"/>
                <a:cs typeface="Arial"/>
                <a:sym typeface="Arial"/>
              </a:rPr>
              <a:t>Circle: e=0          </a:t>
            </a:r>
            <a:r>
              <a:rPr lang="en-US" sz="2000" b="1">
                <a:solidFill>
                  <a:schemeClr val="dk1"/>
                </a:solidFill>
                <a:latin typeface="Arial"/>
                <a:ea typeface="Arial"/>
                <a:cs typeface="Arial"/>
                <a:sym typeface="Arial"/>
              </a:rPr>
              <a:t>Earth’s orbit: </a:t>
            </a:r>
            <a:r>
              <a:rPr lang="en-US" sz="2400" b="1">
                <a:solidFill>
                  <a:schemeClr val="dk1"/>
                </a:solidFill>
                <a:latin typeface="Arial"/>
                <a:ea typeface="Arial"/>
                <a:cs typeface="Arial"/>
                <a:sym typeface="Arial"/>
              </a:rPr>
              <a:t>e=0.017</a:t>
            </a:r>
            <a:r>
              <a:rPr lang="en-US" sz="2000" b="1">
                <a:solidFill>
                  <a:schemeClr val="dk1"/>
                </a:solidFill>
                <a:latin typeface="Arial"/>
                <a:ea typeface="Arial"/>
                <a:cs typeface="Arial"/>
                <a:sym typeface="Arial"/>
              </a:rPr>
              <a:t>    </a:t>
            </a:r>
            <a:r>
              <a:rPr lang="en-US" sz="2000" b="1">
                <a:solidFill>
                  <a:srgbClr val="006600"/>
                </a:solidFill>
                <a:latin typeface="Arial"/>
                <a:ea typeface="Arial"/>
                <a:cs typeface="Arial"/>
                <a:sym typeface="Arial"/>
              </a:rPr>
              <a:t>Mars: e=0.09       Mercury: e=0.21   big ellipse above: e=0.75     Halley’s Comet: e=0.97    parabola: e=1 </a:t>
            </a:r>
            <a:endParaRPr/>
          </a:p>
        </p:txBody>
      </p:sp>
      <p:pic>
        <p:nvPicPr>
          <p:cNvPr id="179" name="Google Shape;179;p8"/>
          <p:cNvPicPr preferRelativeResize="0"/>
          <p:nvPr/>
        </p:nvPicPr>
        <p:blipFill rotWithShape="1">
          <a:blip r:embed="rId4">
            <a:alphaModFix/>
          </a:blip>
          <a:srcRect/>
          <a:stretch/>
        </p:blipFill>
        <p:spPr>
          <a:xfrm>
            <a:off x="3581400" y="5943600"/>
            <a:ext cx="1889100" cy="804236"/>
          </a:xfrm>
          <a:prstGeom prst="rect">
            <a:avLst/>
          </a:prstGeom>
          <a:noFill/>
          <a:ln>
            <a:noFill/>
          </a:ln>
        </p:spPr>
      </p:pic>
      <p:sp>
        <p:nvSpPr>
          <p:cNvPr id="180" name="Google Shape;180;p8"/>
          <p:cNvSpPr txBox="1"/>
          <p:nvPr/>
        </p:nvSpPr>
        <p:spPr>
          <a:xfrm>
            <a:off x="609600" y="1060593"/>
            <a:ext cx="990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e=0.75</a:t>
            </a:r>
            <a:endParaRPr/>
          </a:p>
        </p:txBody>
      </p:sp>
      <p:sp>
        <p:nvSpPr>
          <p:cNvPr id="181" name="Google Shape;181;p8"/>
          <p:cNvSpPr txBox="1"/>
          <p:nvPr/>
        </p:nvSpPr>
        <p:spPr>
          <a:xfrm>
            <a:off x="8202613" y="1828800"/>
            <a:ext cx="76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e=1</a:t>
            </a:r>
            <a:endParaRPr sz="1800">
              <a:solidFill>
                <a:srgbClr val="0070C0"/>
              </a:solidFill>
              <a:latin typeface="Arial"/>
              <a:ea typeface="Arial"/>
              <a:cs typeface="Arial"/>
              <a:sym typeface="Arial"/>
            </a:endParaRPr>
          </a:p>
        </p:txBody>
      </p:sp>
      <p:sp>
        <p:nvSpPr>
          <p:cNvPr id="182" name="Google Shape;182;p8"/>
          <p:cNvSpPr txBox="1"/>
          <p:nvPr/>
        </p:nvSpPr>
        <p:spPr>
          <a:xfrm>
            <a:off x="6143767" y="953643"/>
            <a:ext cx="838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9051"/>
                </a:solidFill>
                <a:latin typeface="Arial"/>
                <a:ea typeface="Arial"/>
                <a:cs typeface="Arial"/>
                <a:sym typeface="Arial"/>
              </a:rPr>
              <a:t>e&gt;1</a:t>
            </a:r>
            <a:endParaRPr/>
          </a:p>
        </p:txBody>
      </p:sp>
      <p:sp>
        <p:nvSpPr>
          <p:cNvPr id="183" name="Google Shape;183;p8"/>
          <p:cNvSpPr txBox="1"/>
          <p:nvPr/>
        </p:nvSpPr>
        <p:spPr>
          <a:xfrm>
            <a:off x="5866263" y="2798346"/>
            <a:ext cx="78898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e=0</a:t>
            </a:r>
            <a:endParaRPr sz="1800">
              <a:solidFill>
                <a:schemeClr val="dk1"/>
              </a:solidFill>
              <a:latin typeface="Arial"/>
              <a:ea typeface="Arial"/>
              <a:cs typeface="Arial"/>
              <a:sym typeface="Arial"/>
            </a:endParaRPr>
          </a:p>
        </p:txBody>
      </p:sp>
      <p:pic>
        <p:nvPicPr>
          <p:cNvPr id="184" name="Google Shape;184;p8"/>
          <p:cNvPicPr preferRelativeResize="0"/>
          <p:nvPr/>
        </p:nvPicPr>
        <p:blipFill rotWithShape="1">
          <a:blip r:embed="rId5">
            <a:alphaModFix/>
          </a:blip>
          <a:srcRect/>
          <a:stretch/>
        </p:blipFill>
        <p:spPr>
          <a:xfrm>
            <a:off x="5371016" y="2658249"/>
            <a:ext cx="280194" cy="280194"/>
          </a:xfrm>
          <a:prstGeom prst="rect">
            <a:avLst/>
          </a:prstGeom>
          <a:noFill/>
          <a:ln>
            <a:noFill/>
          </a:ln>
        </p:spPr>
      </p:pic>
      <p:sp>
        <p:nvSpPr>
          <p:cNvPr id="185" name="Google Shape;185;p8"/>
          <p:cNvSpPr txBox="1"/>
          <p:nvPr/>
        </p:nvSpPr>
        <p:spPr>
          <a:xfrm>
            <a:off x="-15100" y="0"/>
            <a:ext cx="3375000" cy="400200"/>
          </a:xfrm>
          <a:prstGeom prst="rect">
            <a:avLst/>
          </a:prstGeom>
          <a:solidFill>
            <a:srgbClr val="FF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9"/>
          <p:cNvSpPr txBox="1">
            <a:spLocks noGrp="1"/>
          </p:cNvSpPr>
          <p:nvPr>
            <p:ph type="title"/>
          </p:nvPr>
        </p:nvSpPr>
        <p:spPr>
          <a:xfrm>
            <a:off x="0" y="0"/>
            <a:ext cx="4724400" cy="1512088"/>
          </a:xfrm>
          <a:prstGeom prst="rect">
            <a:avLst/>
          </a:prstGeom>
          <a:solidFill>
            <a:srgbClr val="00FF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Kepler’s 2</a:t>
            </a:r>
            <a:r>
              <a:rPr lang="en-US" b="1" baseline="30000" dirty="0"/>
              <a:t>nd</a:t>
            </a:r>
            <a:r>
              <a:rPr lang="en-US" b="1" dirty="0"/>
              <a:t> law</a:t>
            </a:r>
            <a:endParaRPr dirty="0"/>
          </a:p>
        </p:txBody>
      </p:sp>
      <p:sp>
        <p:nvSpPr>
          <p:cNvPr id="191" name="Google Shape;191;p9"/>
          <p:cNvSpPr txBox="1">
            <a:spLocks noGrp="1"/>
          </p:cNvSpPr>
          <p:nvPr>
            <p:ph type="body" idx="1"/>
          </p:nvPr>
        </p:nvSpPr>
        <p:spPr>
          <a:xfrm>
            <a:off x="457200" y="1600200"/>
            <a:ext cx="4037013" cy="4524375"/>
          </a:xfrm>
          <a:prstGeom prst="rect">
            <a:avLst/>
          </a:prstGeom>
          <a:solidFill>
            <a:srgbClr val="F2F2F2"/>
          </a:solidFill>
          <a:ln>
            <a:noFill/>
          </a:ln>
        </p:spPr>
        <p:txBody>
          <a:bodyPr spcFirstLastPara="1" wrap="square" lIns="90000" tIns="46800" rIns="90000" bIns="46800" anchor="t" anchorCtr="0">
            <a:noAutofit/>
          </a:bodyPr>
          <a:lstStyle/>
          <a:p>
            <a:pPr marL="342900" lvl="0" indent="-342900" algn="l" rtl="0">
              <a:lnSpc>
                <a:spcPct val="80000"/>
              </a:lnSpc>
              <a:spcBef>
                <a:spcPts val="0"/>
              </a:spcBef>
              <a:spcAft>
                <a:spcPts val="0"/>
              </a:spcAft>
              <a:buSzPts val="2800"/>
              <a:buFont typeface="Times New Roman"/>
              <a:buChar char="•"/>
            </a:pPr>
            <a:r>
              <a:rPr lang="en-US" sz="2800" b="1">
                <a:solidFill>
                  <a:srgbClr val="006600"/>
                </a:solidFill>
                <a:latin typeface="Times New Roman"/>
                <a:ea typeface="Times New Roman"/>
                <a:cs typeface="Times New Roman"/>
                <a:sym typeface="Times New Roman"/>
              </a:rPr>
              <a:t>Radius vector sweeps out equal areas in equal time</a:t>
            </a:r>
            <a:endParaRPr/>
          </a:p>
          <a:p>
            <a:pPr marL="342900" lvl="0" indent="-342900" algn="l" rtl="0">
              <a:lnSpc>
                <a:spcPct val="80000"/>
              </a:lnSpc>
              <a:spcBef>
                <a:spcPts val="560"/>
              </a:spcBef>
              <a:spcAft>
                <a:spcPts val="0"/>
              </a:spcAft>
              <a:buSzPts val="2800"/>
              <a:buFont typeface="Times New Roman"/>
              <a:buChar char="•"/>
            </a:pPr>
            <a:r>
              <a:rPr lang="en-US" sz="2800">
                <a:solidFill>
                  <a:srgbClr val="CC0000"/>
                </a:solidFill>
                <a:latin typeface="Times New Roman"/>
                <a:ea typeface="Times New Roman"/>
                <a:cs typeface="Times New Roman"/>
                <a:sym typeface="Times New Roman"/>
              </a:rPr>
              <a:t>Planet moves fastest</a:t>
            </a:r>
            <a:r>
              <a:rPr lang="en-US" sz="2800">
                <a:latin typeface="Times New Roman"/>
                <a:ea typeface="Times New Roman"/>
                <a:cs typeface="Times New Roman"/>
                <a:sym typeface="Times New Roman"/>
              </a:rPr>
              <a:t> when closest to Sun (perihelion)</a:t>
            </a:r>
            <a:endParaRPr/>
          </a:p>
          <a:p>
            <a:pPr marL="342900" lvl="0" indent="-342900" algn="l" rtl="0">
              <a:lnSpc>
                <a:spcPct val="80000"/>
              </a:lnSpc>
              <a:spcBef>
                <a:spcPts val="560"/>
              </a:spcBef>
              <a:spcAft>
                <a:spcPts val="0"/>
              </a:spcAft>
              <a:buSzPts val="2800"/>
              <a:buFont typeface="Times New Roman"/>
              <a:buChar char="•"/>
            </a:pPr>
            <a:r>
              <a:rPr lang="en-US" sz="2800">
                <a:solidFill>
                  <a:srgbClr val="CC0000"/>
                </a:solidFill>
                <a:latin typeface="Times New Roman"/>
                <a:ea typeface="Times New Roman"/>
                <a:cs typeface="Times New Roman"/>
                <a:sym typeface="Times New Roman"/>
              </a:rPr>
              <a:t>Planet moves slowest</a:t>
            </a:r>
            <a:r>
              <a:rPr lang="en-US" sz="2800">
                <a:latin typeface="Times New Roman"/>
                <a:ea typeface="Times New Roman"/>
                <a:cs typeface="Times New Roman"/>
                <a:sym typeface="Times New Roman"/>
              </a:rPr>
              <a:t> when farthest from Sun (aphelion)</a:t>
            </a:r>
            <a:endParaRPr/>
          </a:p>
          <a:p>
            <a:pPr marL="342900" lvl="0" indent="-342900" algn="l" rtl="0">
              <a:lnSpc>
                <a:spcPct val="80000"/>
              </a:lnSpc>
              <a:spcBef>
                <a:spcPts val="560"/>
              </a:spcBef>
              <a:spcAft>
                <a:spcPts val="0"/>
              </a:spcAft>
              <a:buSzPts val="2800"/>
              <a:buFont typeface="Times New Roman"/>
              <a:buChar char="•"/>
            </a:pPr>
            <a:r>
              <a:rPr lang="en-US" sz="2800">
                <a:latin typeface="Times New Roman"/>
                <a:ea typeface="Times New Roman"/>
                <a:cs typeface="Times New Roman"/>
                <a:sym typeface="Times New Roman"/>
              </a:rPr>
              <a:t>Is consequence of </a:t>
            </a:r>
            <a:r>
              <a:rPr lang="en-US" sz="2800">
                <a:solidFill>
                  <a:schemeClr val="accent2"/>
                </a:solidFill>
                <a:latin typeface="Times New Roman"/>
                <a:ea typeface="Times New Roman"/>
                <a:cs typeface="Times New Roman"/>
                <a:sym typeface="Times New Roman"/>
              </a:rPr>
              <a:t>conservation of angular momentum</a:t>
            </a:r>
            <a:endParaRPr/>
          </a:p>
          <a:p>
            <a:pPr marL="342900" lvl="0" indent="-165100" algn="l" rtl="0">
              <a:lnSpc>
                <a:spcPct val="80000"/>
              </a:lnSpc>
              <a:spcBef>
                <a:spcPts val="560"/>
              </a:spcBef>
              <a:spcAft>
                <a:spcPts val="0"/>
              </a:spcAft>
              <a:buSzPts val="2800"/>
              <a:buFont typeface="Times New Roman"/>
              <a:buNone/>
            </a:pPr>
            <a:endParaRPr sz="2800">
              <a:solidFill>
                <a:schemeClr val="accent2"/>
              </a:solidFill>
              <a:latin typeface="Times New Roman"/>
              <a:ea typeface="Times New Roman"/>
              <a:cs typeface="Times New Roman"/>
              <a:sym typeface="Times New Roman"/>
            </a:endParaRPr>
          </a:p>
        </p:txBody>
      </p:sp>
      <p:pic>
        <p:nvPicPr>
          <p:cNvPr id="192" name="Google Shape;192;p9"/>
          <p:cNvPicPr preferRelativeResize="0">
            <a:picLocks noGrp="1"/>
          </p:cNvPicPr>
          <p:nvPr>
            <p:ph type="body" idx="2"/>
          </p:nvPr>
        </p:nvPicPr>
        <p:blipFill rotWithShape="1">
          <a:blip r:embed="rId3">
            <a:alphaModFix/>
          </a:blip>
          <a:srcRect/>
          <a:stretch/>
        </p:blipFill>
        <p:spPr>
          <a:xfrm>
            <a:off x="4953000" y="228600"/>
            <a:ext cx="4037013" cy="3979863"/>
          </a:xfrm>
          <a:prstGeom prst="rect">
            <a:avLst/>
          </a:prstGeom>
          <a:noFill/>
          <a:ln>
            <a:noFill/>
          </a:ln>
        </p:spPr>
      </p:pic>
      <p:sp>
        <p:nvSpPr>
          <p:cNvPr id="193" name="Google Shape;193;p9"/>
          <p:cNvSpPr txBox="1"/>
          <p:nvPr/>
        </p:nvSpPr>
        <p:spPr>
          <a:xfrm>
            <a:off x="7315200" y="1905000"/>
            <a:ext cx="609600" cy="482600"/>
          </a:xfrm>
          <a:prstGeom prst="rect">
            <a:avLst/>
          </a:prstGeom>
          <a:solidFill>
            <a:srgbClr val="6499CE"/>
          </a:solid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endParaRPr sz="1800">
              <a:solidFill>
                <a:srgbClr val="99CCFF"/>
              </a:solidFill>
              <a:latin typeface="Arial"/>
              <a:ea typeface="Arial"/>
              <a:cs typeface="Arial"/>
              <a:sym typeface="Arial"/>
            </a:endParaRPr>
          </a:p>
        </p:txBody>
      </p:sp>
      <p:sp>
        <p:nvSpPr>
          <p:cNvPr id="194" name="Google Shape;194;p9"/>
          <p:cNvSpPr/>
          <p:nvPr/>
        </p:nvSpPr>
        <p:spPr>
          <a:xfrm>
            <a:off x="4953000" y="1828800"/>
            <a:ext cx="1276350" cy="482600"/>
          </a:xfrm>
          <a:prstGeom prst="rect">
            <a:avLst/>
          </a:prstGeom>
          <a:no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r>
              <a:rPr lang="en-US" sz="1800" b="1">
                <a:solidFill>
                  <a:srgbClr val="FFFF00"/>
                </a:solidFill>
                <a:latin typeface="Arial"/>
                <a:ea typeface="Arial"/>
                <a:cs typeface="Arial"/>
                <a:sym typeface="Arial"/>
              </a:rPr>
              <a:t>perihelion</a:t>
            </a:r>
            <a:endParaRPr/>
          </a:p>
        </p:txBody>
      </p:sp>
      <p:sp>
        <p:nvSpPr>
          <p:cNvPr id="195" name="Google Shape;195;p9"/>
          <p:cNvSpPr/>
          <p:nvPr/>
        </p:nvSpPr>
        <p:spPr>
          <a:xfrm>
            <a:off x="7848600" y="1752600"/>
            <a:ext cx="1123950" cy="482600"/>
          </a:xfrm>
          <a:prstGeom prst="rect">
            <a:avLst/>
          </a:prstGeom>
          <a:no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r>
              <a:rPr lang="en-US" sz="1800" b="1">
                <a:solidFill>
                  <a:srgbClr val="FFFF00"/>
                </a:solidFill>
                <a:latin typeface="Arial"/>
                <a:ea typeface="Arial"/>
                <a:cs typeface="Arial"/>
                <a:sym typeface="Arial"/>
              </a:rPr>
              <a:t>aphelion</a:t>
            </a:r>
            <a:endParaRPr/>
          </a:p>
        </p:txBody>
      </p:sp>
      <p:cxnSp>
        <p:nvCxnSpPr>
          <p:cNvPr id="196" name="Google Shape;196;p9"/>
          <p:cNvCxnSpPr/>
          <p:nvPr/>
        </p:nvCxnSpPr>
        <p:spPr>
          <a:xfrm rot="10800000" flipH="1">
            <a:off x="3886200" y="2209800"/>
            <a:ext cx="1066800" cy="990600"/>
          </a:xfrm>
          <a:prstGeom prst="straightConnector1">
            <a:avLst/>
          </a:prstGeom>
          <a:noFill/>
          <a:ln w="38100" cap="flat" cmpd="sng">
            <a:solidFill>
              <a:schemeClr val="dk1"/>
            </a:solidFill>
            <a:prstDash val="solid"/>
            <a:round/>
            <a:headEnd type="none" w="med" len="med"/>
            <a:tailEnd type="triangle" w="med" len="med"/>
          </a:ln>
        </p:spPr>
      </p:cxnSp>
      <p:cxnSp>
        <p:nvCxnSpPr>
          <p:cNvPr id="197" name="Google Shape;197;p9"/>
          <p:cNvCxnSpPr/>
          <p:nvPr/>
        </p:nvCxnSpPr>
        <p:spPr>
          <a:xfrm rot="10800000" flipH="1">
            <a:off x="4038600" y="2133600"/>
            <a:ext cx="4876800" cy="2057400"/>
          </a:xfrm>
          <a:prstGeom prst="straightConnector1">
            <a:avLst/>
          </a:prstGeom>
          <a:noFill/>
          <a:ln w="38100" cap="flat" cmpd="sng">
            <a:solidFill>
              <a:schemeClr val="dk1"/>
            </a:solidFill>
            <a:prstDash val="solid"/>
            <a:round/>
            <a:headEnd type="none" w="med" len="med"/>
            <a:tailEnd type="triangle" w="med" len="med"/>
          </a:ln>
        </p:spPr>
      </p:cxnSp>
      <p:sp>
        <p:nvSpPr>
          <p:cNvPr id="198" name="Google Shape;198;p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2675</Words>
  <Application>Microsoft Macintosh PowerPoint</Application>
  <PresentationFormat>On-screen Show (4:3)</PresentationFormat>
  <Paragraphs>328</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Times New Roman</vt:lpstr>
      <vt:lpstr>Noto Sans Symbols</vt:lpstr>
      <vt:lpstr>Arial</vt:lpstr>
      <vt:lpstr>Tahoma</vt:lpstr>
      <vt:lpstr>Office Theme</vt:lpstr>
      <vt:lpstr>Lec 2: Lunar Eclipses</vt:lpstr>
      <vt:lpstr>Light: Point Source vs. Diffuse</vt:lpstr>
      <vt:lpstr> What Atmosphere Does to Light</vt:lpstr>
      <vt:lpstr>Twinkling</vt:lpstr>
      <vt:lpstr>Astronomy Brightness: BIG scale!</vt:lpstr>
      <vt:lpstr>ORBITS</vt:lpstr>
      <vt:lpstr>Kepler’s 3 Laws: 1st Law</vt:lpstr>
      <vt:lpstr>Ellipses</vt:lpstr>
      <vt:lpstr>Kepler’s 2nd law</vt:lpstr>
      <vt:lpstr>Angular Momentum</vt:lpstr>
      <vt:lpstr>Kepler’s 3rd law</vt:lpstr>
      <vt:lpstr>What does this mean for Moon?</vt:lpstr>
      <vt:lpstr>What’s a month?</vt:lpstr>
      <vt:lpstr>Moon Phases: a question of perspective</vt:lpstr>
      <vt:lpstr>Moon phases</vt:lpstr>
      <vt:lpstr>Moon goes in Earth’s shadowå</vt:lpstr>
      <vt:lpstr>Lunar Eclipses: Happen Often</vt:lpstr>
      <vt:lpstr>Sun’s and Earth’s angular sizes from Moon</vt:lpstr>
      <vt:lpstr>Partial vs. Total Shadows</vt:lpstr>
      <vt:lpstr>Umbra vs. Penumbra</vt:lpstr>
      <vt:lpstr>Types of Lunar Eclipses</vt:lpstr>
      <vt:lpstr>From Moon: Probability of Lunar Eclipse, looking at Earth+Sun</vt:lpstr>
      <vt:lpstr>PowerPoint Presentation</vt:lpstr>
      <vt:lpstr>Eclipse Seasons</vt:lpstr>
      <vt:lpstr>Some Future Lunar Eclipses</vt:lpstr>
      <vt:lpstr>Partial Lunar Eclipse,  Oct. 28, 2023</vt:lpstr>
      <vt:lpstr>Penumbral Lunar Eclipse,  Mar. 25, 2024</vt:lpstr>
      <vt:lpstr>Lunar Eclipse May 15-16, 2022</vt:lpstr>
      <vt:lpstr>Rare Effect: Blue (Ozone) Band</vt:lpstr>
      <vt:lpstr>Rare Effect: Blue (Ozone) Band</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 2: Lunar Eclipses</dc:title>
  <dc:creator>Microsoft Office User</dc:creator>
  <cp:lastModifiedBy>Microsoft Office User</cp:lastModifiedBy>
  <cp:revision>38</cp:revision>
  <dcterms:created xsi:type="dcterms:W3CDTF">2020-01-14T17:50:28Z</dcterms:created>
  <dcterms:modified xsi:type="dcterms:W3CDTF">2023-12-06T18:45:41Z</dcterms:modified>
</cp:coreProperties>
</file>